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2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F"/>
    <a:srgbClr val="EC2227"/>
    <a:srgbClr val="D6D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-15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Trinzu\Downloads\Technostress%20-%20STAT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Trinzu\Downloads\Technostress%20-%20STA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rinzu\Downloads\Technostress%20-%20STA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Trinzu\Downloads\Technostress%20-%20STAT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Trinzu\Downloads\Technostress%20-%20STA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Trinzu\Downloads\Technostress%20-%20STA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Trinzu\Downloads\Technostress%20-%20STAT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Trinzu\Downloads\Technostress%20-%20STAT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Trinzu\Downloads\Technostress%20-%20STAT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Trinzu\Downloads\Technostress%20-%20ST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83706886753153E-2"/>
          <c:y val="1.7842325043558781E-2"/>
          <c:w val="0.89431976513823763"/>
          <c:h val="0.80496262556000153"/>
        </c:manualLayout>
      </c:layout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DISTR!$B$2369:$B$2373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DISTR!$L$2369:$L$2373</c:f>
              <c:numCache>
                <c:formatCode>0.0%</c:formatCode>
                <c:ptCount val="5"/>
                <c:pt idx="0">
                  <c:v>5.6939501779359428E-2</c:v>
                </c:pt>
                <c:pt idx="1">
                  <c:v>0.32384341637010677</c:v>
                </c:pt>
                <c:pt idx="2">
                  <c:v>0.42348754448398579</c:v>
                </c:pt>
                <c:pt idx="3">
                  <c:v>0.16014234875444841</c:v>
                </c:pt>
                <c:pt idx="4">
                  <c:v>3.5587188612099648E-2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DD-409D-8A2C-15A34C88CD20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DISTR!$B$2369:$B$2373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DISTR!$M$2369:$M$2373</c:f>
              <c:numCache>
                <c:formatCode>0.0%</c:formatCode>
                <c:ptCount val="5"/>
                <c:pt idx="0">
                  <c:v>8.3333333333333329E-2</c:v>
                </c:pt>
                <c:pt idx="1">
                  <c:v>0.1111111111111111</c:v>
                </c:pt>
                <c:pt idx="2">
                  <c:v>0.40277777777777779</c:v>
                </c:pt>
                <c:pt idx="3">
                  <c:v>0.35185185185185186</c:v>
                </c:pt>
                <c:pt idx="4">
                  <c:v>5.0925925925925923E-2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DD-409D-8A2C-15A34C88CD20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DISTR!$B$2369:$B$2373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DISTR!$N$2369:$N$2373</c:f>
              <c:numCache>
                <c:formatCode>0.0%</c:formatCode>
                <c:ptCount val="5"/>
                <c:pt idx="0">
                  <c:v>0.14049586776859505</c:v>
                </c:pt>
                <c:pt idx="1">
                  <c:v>0.4462809917355372</c:v>
                </c:pt>
                <c:pt idx="2">
                  <c:v>0.26446280991735538</c:v>
                </c:pt>
                <c:pt idx="3">
                  <c:v>0.12396694214876033</c:v>
                </c:pt>
                <c:pt idx="4">
                  <c:v>2.4793388429752067E-2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DD-409D-8A2C-15A34C88C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08448"/>
        <c:axId val="32026624"/>
      </c:lineChart>
      <c:catAx>
        <c:axId val="3200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2026624"/>
        <c:crosses val="autoZero"/>
        <c:auto val="1"/>
        <c:lblAlgn val="ctr"/>
        <c:lblOffset val="100"/>
        <c:noMultiLvlLbl val="0"/>
      </c:catAx>
      <c:valAx>
        <c:axId val="3202662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200844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DISTR!$B$2586:$B$2590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DISTR!$L$2586:$L$2590</c:f>
              <c:numCache>
                <c:formatCode>0.0%</c:formatCode>
                <c:ptCount val="5"/>
                <c:pt idx="0">
                  <c:v>0.51245551601423489</c:v>
                </c:pt>
                <c:pt idx="1">
                  <c:v>0.27402135231316727</c:v>
                </c:pt>
                <c:pt idx="2">
                  <c:v>0.15302491103202848</c:v>
                </c:pt>
                <c:pt idx="3">
                  <c:v>4.6263345195729534E-2</c:v>
                </c:pt>
                <c:pt idx="4">
                  <c:v>1.4234875444839857E-2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AA5-48D8-A535-88FE90317DA1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DISTR!$B$2586:$B$2590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DISTR!$M$2586:$M$2590</c:f>
              <c:numCache>
                <c:formatCode>0.0%</c:formatCode>
                <c:ptCount val="5"/>
                <c:pt idx="0">
                  <c:v>0.21759259259259259</c:v>
                </c:pt>
                <c:pt idx="1">
                  <c:v>0.22685185185185186</c:v>
                </c:pt>
                <c:pt idx="2">
                  <c:v>0.27314814814814814</c:v>
                </c:pt>
                <c:pt idx="3">
                  <c:v>0.25462962962962965</c:v>
                </c:pt>
                <c:pt idx="4">
                  <c:v>2.7777777777777776E-2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AA5-48D8-A535-88FE90317DA1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DISTR!$B$2586:$B$2590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DISTR!$N$2586:$N$2590</c:f>
              <c:numCache>
                <c:formatCode>0.0%</c:formatCode>
                <c:ptCount val="5"/>
                <c:pt idx="0">
                  <c:v>0.62809917355371903</c:v>
                </c:pt>
                <c:pt idx="1">
                  <c:v>0.18181818181818182</c:v>
                </c:pt>
                <c:pt idx="2">
                  <c:v>0.14049586776859505</c:v>
                </c:pt>
                <c:pt idx="3">
                  <c:v>4.1322314049586778E-2</c:v>
                </c:pt>
                <c:pt idx="4">
                  <c:v>8.2644628099173556E-3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AA5-48D8-A535-88FE90317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33344"/>
        <c:axId val="55834880"/>
      </c:lineChart>
      <c:catAx>
        <c:axId val="558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834880"/>
        <c:crosses val="autoZero"/>
        <c:auto val="1"/>
        <c:lblAlgn val="ctr"/>
        <c:lblOffset val="100"/>
        <c:noMultiLvlLbl val="0"/>
      </c:catAx>
      <c:valAx>
        <c:axId val="5583488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833344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DISTR!$B$2396:$B$2400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DISTR!$L$2396:$L$2400</c:f>
              <c:numCache>
                <c:formatCode>0.0%</c:formatCode>
                <c:ptCount val="5"/>
                <c:pt idx="0">
                  <c:v>0.12455516014234876</c:v>
                </c:pt>
                <c:pt idx="1">
                  <c:v>0.34163701067615659</c:v>
                </c:pt>
                <c:pt idx="2">
                  <c:v>0.37366548042704628</c:v>
                </c:pt>
                <c:pt idx="3">
                  <c:v>0.1494661921708185</c:v>
                </c:pt>
                <c:pt idx="4">
                  <c:v>1.0676156583629894E-2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88C-4BCD-AB8E-8C82CA1EB805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DISTR!$B$2396:$B$2400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DISTR!$M$2396:$M$2400</c:f>
              <c:numCache>
                <c:formatCode>0.0%</c:formatCode>
                <c:ptCount val="5"/>
                <c:pt idx="0">
                  <c:v>0.1111111111111111</c:v>
                </c:pt>
                <c:pt idx="1">
                  <c:v>0.19907407407407407</c:v>
                </c:pt>
                <c:pt idx="2">
                  <c:v>0.42129629629629628</c:v>
                </c:pt>
                <c:pt idx="3">
                  <c:v>0.22222222222222221</c:v>
                </c:pt>
                <c:pt idx="4">
                  <c:v>4.6296296296296294E-2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88C-4BCD-AB8E-8C82CA1EB805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DISTR!$B$2396:$B$2400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DISTR!$N$2396:$N$2400</c:f>
              <c:numCache>
                <c:formatCode>0.0%</c:formatCode>
                <c:ptCount val="5"/>
                <c:pt idx="0">
                  <c:v>0.14049586776859505</c:v>
                </c:pt>
                <c:pt idx="1">
                  <c:v>0.47107438016528924</c:v>
                </c:pt>
                <c:pt idx="2">
                  <c:v>0.33057851239669422</c:v>
                </c:pt>
                <c:pt idx="3">
                  <c:v>4.9586776859504134E-2</c:v>
                </c:pt>
                <c:pt idx="4">
                  <c:v>8.2644628099173556E-3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88C-4BCD-AB8E-8C82CA1EB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51360"/>
        <c:axId val="30352896"/>
      </c:lineChart>
      <c:catAx>
        <c:axId val="3035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0352896"/>
        <c:crosses val="autoZero"/>
        <c:auto val="1"/>
        <c:lblAlgn val="ctr"/>
        <c:lblOffset val="100"/>
        <c:noMultiLvlLbl val="0"/>
      </c:catAx>
      <c:valAx>
        <c:axId val="3035289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0351360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DISTR!$B$2423:$B$2427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DISTR!$L$2423:$L$2427</c:f>
              <c:numCache>
                <c:formatCode>0.0%</c:formatCode>
                <c:ptCount val="5"/>
                <c:pt idx="0">
                  <c:v>0.58362989323843417</c:v>
                </c:pt>
                <c:pt idx="1">
                  <c:v>0.27402135231316727</c:v>
                </c:pt>
                <c:pt idx="2">
                  <c:v>9.9644128113879002E-2</c:v>
                </c:pt>
                <c:pt idx="3">
                  <c:v>3.5587188612099648E-2</c:v>
                </c:pt>
                <c:pt idx="4">
                  <c:v>7.1174377224199285E-3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FD3-421C-8244-6E8CE611AE5E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DISTR!$B$2423:$B$2427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DISTR!$M$2423:$M$2427</c:f>
              <c:numCache>
                <c:formatCode>0.0%</c:formatCode>
                <c:ptCount val="5"/>
                <c:pt idx="0">
                  <c:v>0.33796296296296297</c:v>
                </c:pt>
                <c:pt idx="1">
                  <c:v>0.30555555555555558</c:v>
                </c:pt>
                <c:pt idx="2">
                  <c:v>0.22685185185185186</c:v>
                </c:pt>
                <c:pt idx="3">
                  <c:v>0.1111111111111111</c:v>
                </c:pt>
                <c:pt idx="4">
                  <c:v>1.8518518518518517E-2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FD3-421C-8244-6E8CE611AE5E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DISTR!$B$2423:$B$2427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DISTR!$N$2423:$N$2427</c:f>
              <c:numCache>
                <c:formatCode>0.0%</c:formatCode>
                <c:ptCount val="5"/>
                <c:pt idx="0">
                  <c:v>0.55371900826446285</c:v>
                </c:pt>
                <c:pt idx="1">
                  <c:v>0.31404958677685951</c:v>
                </c:pt>
                <c:pt idx="2">
                  <c:v>0.10743801652892562</c:v>
                </c:pt>
                <c:pt idx="3">
                  <c:v>1.6528925619834711E-2</c:v>
                </c:pt>
                <c:pt idx="4">
                  <c:v>8.2644628099173556E-3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FD3-421C-8244-6E8CE611A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02048"/>
        <c:axId val="30403584"/>
      </c:lineChart>
      <c:catAx>
        <c:axId val="3040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0403584"/>
        <c:crosses val="autoZero"/>
        <c:auto val="1"/>
        <c:lblAlgn val="ctr"/>
        <c:lblOffset val="100"/>
        <c:noMultiLvlLbl val="0"/>
      </c:catAx>
      <c:valAx>
        <c:axId val="3040358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040204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DISTR!$B$2451:$B$2455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DISTR!$L$2451:$L$2455</c:f>
              <c:numCache>
                <c:formatCode>0.0%</c:formatCode>
                <c:ptCount val="5"/>
                <c:pt idx="0">
                  <c:v>0.30960854092526691</c:v>
                </c:pt>
                <c:pt idx="1">
                  <c:v>0.39857651245551601</c:v>
                </c:pt>
                <c:pt idx="2">
                  <c:v>0.20996441281138789</c:v>
                </c:pt>
                <c:pt idx="3">
                  <c:v>7.1174377224199295E-2</c:v>
                </c:pt>
                <c:pt idx="4">
                  <c:v>1.0676156583629894E-2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1EF-4202-8D39-AFD2D55B9039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DISTR!$B$2451:$B$2455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DISTR!$M$2451:$M$2455</c:f>
              <c:numCache>
                <c:formatCode>0.0%</c:formatCode>
                <c:ptCount val="5"/>
                <c:pt idx="0">
                  <c:v>0.20833333333333334</c:v>
                </c:pt>
                <c:pt idx="1">
                  <c:v>0.21759259259259259</c:v>
                </c:pt>
                <c:pt idx="2">
                  <c:v>0.34722222222222221</c:v>
                </c:pt>
                <c:pt idx="3">
                  <c:v>0.19444444444444445</c:v>
                </c:pt>
                <c:pt idx="4">
                  <c:v>3.2407407407407406E-2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1EF-4202-8D39-AFD2D55B9039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DISTR!$B$2451:$B$2455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DISTR!$N$2451:$N$2455</c:f>
              <c:numCache>
                <c:formatCode>0.0%</c:formatCode>
                <c:ptCount val="5"/>
                <c:pt idx="0">
                  <c:v>0.55371900826446285</c:v>
                </c:pt>
                <c:pt idx="1">
                  <c:v>0.33884297520661155</c:v>
                </c:pt>
                <c:pt idx="2">
                  <c:v>9.0909090909090912E-2</c:v>
                </c:pt>
                <c:pt idx="3">
                  <c:v>8.2644628099173556E-3</c:v>
                </c:pt>
                <c:pt idx="4">
                  <c:v>8.2644628099173556E-3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1EF-4202-8D39-AFD2D55B9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31904"/>
        <c:axId val="36737792"/>
      </c:lineChart>
      <c:catAx>
        <c:axId val="3673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6737792"/>
        <c:crosses val="autoZero"/>
        <c:auto val="1"/>
        <c:lblAlgn val="ctr"/>
        <c:lblOffset val="100"/>
        <c:noMultiLvlLbl val="0"/>
      </c:catAx>
      <c:valAx>
        <c:axId val="3673779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36731904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DISTR!$B$2478:$B$2482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DISTR!$L$2478:$L$2482</c:f>
              <c:numCache>
                <c:formatCode>0.0%</c:formatCode>
                <c:ptCount val="5"/>
                <c:pt idx="0">
                  <c:v>0.3914590747330961</c:v>
                </c:pt>
                <c:pt idx="1">
                  <c:v>0.37366548042704628</c:v>
                </c:pt>
                <c:pt idx="2">
                  <c:v>0.17437722419928825</c:v>
                </c:pt>
                <c:pt idx="3">
                  <c:v>6.0498220640569395E-2</c:v>
                </c:pt>
                <c:pt idx="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7A1-4E94-98FA-73D216C1D5B0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DISTR!$B$2478:$B$2482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DISTR!$M$2478:$M$2482</c:f>
              <c:numCache>
                <c:formatCode>0.0%</c:formatCode>
                <c:ptCount val="5"/>
                <c:pt idx="0">
                  <c:v>0.10185185185185185</c:v>
                </c:pt>
                <c:pt idx="1">
                  <c:v>0.26851851851851855</c:v>
                </c:pt>
                <c:pt idx="2">
                  <c:v>0.34722222222222221</c:v>
                </c:pt>
                <c:pt idx="3">
                  <c:v>0.23148148148148148</c:v>
                </c:pt>
                <c:pt idx="4">
                  <c:v>5.0925925925925923E-2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7A1-4E94-98FA-73D216C1D5B0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DISTR!$B$2478:$B$2482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DISTR!$N$2478:$N$2482</c:f>
              <c:numCache>
                <c:formatCode>0.0%</c:formatCode>
                <c:ptCount val="5"/>
                <c:pt idx="0">
                  <c:v>0.69421487603305787</c:v>
                </c:pt>
                <c:pt idx="1">
                  <c:v>0.23966942148760331</c:v>
                </c:pt>
                <c:pt idx="2">
                  <c:v>5.7851239669421489E-2</c:v>
                </c:pt>
                <c:pt idx="3">
                  <c:v>0</c:v>
                </c:pt>
                <c:pt idx="4">
                  <c:v>8.2644628099173556E-3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7A1-4E94-98FA-73D216C1D5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390976"/>
        <c:axId val="55392512"/>
      </c:lineChart>
      <c:catAx>
        <c:axId val="5539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392512"/>
        <c:crosses val="autoZero"/>
        <c:auto val="1"/>
        <c:lblAlgn val="ctr"/>
        <c:lblOffset val="100"/>
        <c:noMultiLvlLbl val="0"/>
      </c:catAx>
      <c:valAx>
        <c:axId val="5539251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390976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DISTR!$B$2505:$B$2509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DISTR!$L$2505:$L$2509</c:f>
              <c:numCache>
                <c:formatCode>0.0%</c:formatCode>
                <c:ptCount val="5"/>
                <c:pt idx="0">
                  <c:v>0.21352313167259787</c:v>
                </c:pt>
                <c:pt idx="1">
                  <c:v>0.3487544483985765</c:v>
                </c:pt>
                <c:pt idx="2">
                  <c:v>0.29893238434163699</c:v>
                </c:pt>
                <c:pt idx="3">
                  <c:v>0.10676156583629894</c:v>
                </c:pt>
                <c:pt idx="4">
                  <c:v>3.2028469750889681E-2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E93-4E96-B50A-BABE46C7011E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DISTR!$B$2505:$B$2509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DISTR!$M$2505:$M$2509</c:f>
              <c:numCache>
                <c:formatCode>0.0%</c:formatCode>
                <c:ptCount val="5"/>
                <c:pt idx="0">
                  <c:v>0.12962962962962962</c:v>
                </c:pt>
                <c:pt idx="1">
                  <c:v>0.21759259259259259</c:v>
                </c:pt>
                <c:pt idx="2">
                  <c:v>0.27777777777777779</c:v>
                </c:pt>
                <c:pt idx="3">
                  <c:v>0.28703703703703703</c:v>
                </c:pt>
                <c:pt idx="4">
                  <c:v>8.7962962962962965E-2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E93-4E96-B50A-BABE46C7011E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DISTR!$B$2505:$B$2509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DISTR!$N$2505:$N$2509</c:f>
              <c:numCache>
                <c:formatCode>0.0%</c:formatCode>
                <c:ptCount val="5"/>
                <c:pt idx="0">
                  <c:v>0.30578512396694213</c:v>
                </c:pt>
                <c:pt idx="1">
                  <c:v>0.43801652892561982</c:v>
                </c:pt>
                <c:pt idx="2">
                  <c:v>0.19008264462809918</c:v>
                </c:pt>
                <c:pt idx="3">
                  <c:v>4.1322314049586778E-2</c:v>
                </c:pt>
                <c:pt idx="4">
                  <c:v>2.4793388429752067E-2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E93-4E96-B50A-BABE46C70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29376"/>
        <c:axId val="55435264"/>
      </c:lineChart>
      <c:catAx>
        <c:axId val="5542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435264"/>
        <c:crosses val="autoZero"/>
        <c:auto val="1"/>
        <c:lblAlgn val="ctr"/>
        <c:lblOffset val="100"/>
        <c:noMultiLvlLbl val="0"/>
      </c:catAx>
      <c:valAx>
        <c:axId val="5543526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429376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DISTR!$B$2532:$B$2536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DISTR!$L$2532:$L$2536</c:f>
              <c:numCache>
                <c:formatCode>0.0%</c:formatCode>
                <c:ptCount val="5"/>
                <c:pt idx="0">
                  <c:v>0.29537366548042704</c:v>
                </c:pt>
                <c:pt idx="1">
                  <c:v>0.31316725978647686</c:v>
                </c:pt>
                <c:pt idx="2">
                  <c:v>0.20996441281138789</c:v>
                </c:pt>
                <c:pt idx="3">
                  <c:v>0.12811387900355872</c:v>
                </c:pt>
                <c:pt idx="4">
                  <c:v>5.3380782918149468E-2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540-4D1B-B73C-17D1BA37F85A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DISTR!$B$2532:$B$2536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DISTR!$M$2532:$M$2536</c:f>
              <c:numCache>
                <c:formatCode>0.0%</c:formatCode>
                <c:ptCount val="5"/>
                <c:pt idx="0">
                  <c:v>0.17129629629629631</c:v>
                </c:pt>
                <c:pt idx="1">
                  <c:v>0.17129629629629631</c:v>
                </c:pt>
                <c:pt idx="2">
                  <c:v>0.33333333333333331</c:v>
                </c:pt>
                <c:pt idx="3">
                  <c:v>0.24537037037037038</c:v>
                </c:pt>
                <c:pt idx="4">
                  <c:v>7.8703703703703706E-2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540-4D1B-B73C-17D1BA37F85A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DISTR!$B$2532:$B$2536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DISTR!$N$2532:$N$2536</c:f>
              <c:numCache>
                <c:formatCode>0.0%</c:formatCode>
                <c:ptCount val="5"/>
                <c:pt idx="0">
                  <c:v>0.54545454545454541</c:v>
                </c:pt>
                <c:pt idx="1">
                  <c:v>0.2231404958677686</c:v>
                </c:pt>
                <c:pt idx="2">
                  <c:v>0.14049586776859505</c:v>
                </c:pt>
                <c:pt idx="3">
                  <c:v>5.7851239669421489E-2</c:v>
                </c:pt>
                <c:pt idx="4">
                  <c:v>3.3057851239669422E-2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540-4D1B-B73C-17D1BA37F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097600"/>
        <c:axId val="51099136"/>
      </c:lineChart>
      <c:catAx>
        <c:axId val="5109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1099136"/>
        <c:crosses val="autoZero"/>
        <c:auto val="1"/>
        <c:lblAlgn val="ctr"/>
        <c:lblOffset val="100"/>
        <c:noMultiLvlLbl val="0"/>
      </c:catAx>
      <c:valAx>
        <c:axId val="5109913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1097600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DISTR!$B$2559:$B$2563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DISTR!$L$2559:$L$2563</c:f>
              <c:numCache>
                <c:formatCode>0.0%</c:formatCode>
                <c:ptCount val="5"/>
                <c:pt idx="0">
                  <c:v>0.29537366548042704</c:v>
                </c:pt>
                <c:pt idx="1">
                  <c:v>0.32384341637010677</c:v>
                </c:pt>
                <c:pt idx="2">
                  <c:v>0.19572953736654805</c:v>
                </c:pt>
                <c:pt idx="3">
                  <c:v>0.13523131672597866</c:v>
                </c:pt>
                <c:pt idx="4">
                  <c:v>4.9822064056939501E-2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97-40ED-B7B3-E659CD40D275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DISTR!$B$2559:$B$2563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DISTR!$M$2559:$M$2563</c:f>
              <c:numCache>
                <c:formatCode>0.0%</c:formatCode>
                <c:ptCount val="5"/>
                <c:pt idx="0">
                  <c:v>0.23148148148148148</c:v>
                </c:pt>
                <c:pt idx="1">
                  <c:v>0.19444444444444445</c:v>
                </c:pt>
                <c:pt idx="2">
                  <c:v>0.21759259259259259</c:v>
                </c:pt>
                <c:pt idx="3">
                  <c:v>0.21759259259259259</c:v>
                </c:pt>
                <c:pt idx="4">
                  <c:v>0.1388888888888889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97-40ED-B7B3-E659CD40D275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DISTR!$B$2559:$B$2563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DISTR!$N$2559:$N$2563</c:f>
              <c:numCache>
                <c:formatCode>0.0%</c:formatCode>
                <c:ptCount val="5"/>
                <c:pt idx="0">
                  <c:v>0.66115702479338845</c:v>
                </c:pt>
                <c:pt idx="1">
                  <c:v>0.18181818181818182</c:v>
                </c:pt>
                <c:pt idx="2">
                  <c:v>4.9586776859504134E-2</c:v>
                </c:pt>
                <c:pt idx="3">
                  <c:v>5.7851239669421489E-2</c:v>
                </c:pt>
                <c:pt idx="4">
                  <c:v>4.9586776859504134E-2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097-40ED-B7B3-E659CD40D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15328"/>
        <c:axId val="55716864"/>
      </c:lineChart>
      <c:catAx>
        <c:axId val="5571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716864"/>
        <c:crosses val="autoZero"/>
        <c:auto val="1"/>
        <c:lblAlgn val="ctr"/>
        <c:lblOffset val="100"/>
        <c:noMultiLvlLbl val="0"/>
      </c:catAx>
      <c:valAx>
        <c:axId val="5571686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71532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DISTR!$L$2368</c:f>
              <c:strCache>
                <c:ptCount val="1"/>
                <c:pt idx="0">
                  <c:v>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DISTR!$B$2613:$B$2617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DISTR!$L$2613:$L$2617</c:f>
              <c:numCache>
                <c:formatCode>0.0%</c:formatCode>
                <c:ptCount val="5"/>
                <c:pt idx="0">
                  <c:v>0.23487544483985764</c:v>
                </c:pt>
                <c:pt idx="1">
                  <c:v>0.32384341637010677</c:v>
                </c:pt>
                <c:pt idx="2">
                  <c:v>0.2597864768683274</c:v>
                </c:pt>
                <c:pt idx="3">
                  <c:v>0.12099644128113879</c:v>
                </c:pt>
                <c:pt idx="4">
                  <c:v>6.0498220640569395E-2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B02-409C-B01D-AD7DA47D4F3C}"/>
            </c:ext>
          </c:extLst>
        </c:ser>
        <c:ser>
          <c:idx val="1"/>
          <c:order val="1"/>
          <c:tx>
            <c:strRef>
              <c:f>DISTR!$M$2368</c:f>
              <c:strCache>
                <c:ptCount val="1"/>
                <c:pt idx="0">
                  <c:v>PL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DISTR!$B$2613:$B$2617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DISTR!$M$2613:$M$2617</c:f>
              <c:numCache>
                <c:formatCode>0.0%</c:formatCode>
                <c:ptCount val="5"/>
                <c:pt idx="0">
                  <c:v>0.16666666666666666</c:v>
                </c:pt>
                <c:pt idx="1">
                  <c:v>0.18981481481481483</c:v>
                </c:pt>
                <c:pt idx="2">
                  <c:v>0.32870370370370372</c:v>
                </c:pt>
                <c:pt idx="3">
                  <c:v>0.22685185185185186</c:v>
                </c:pt>
                <c:pt idx="4">
                  <c:v>8.7962962962962965E-2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B02-409C-B01D-AD7DA47D4F3C}"/>
            </c:ext>
          </c:extLst>
        </c:ser>
        <c:ser>
          <c:idx val="2"/>
          <c:order val="2"/>
          <c:tx>
            <c:v>Nurses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DISTR!$B$2613:$B$2617</c:f>
              <c:strCache>
                <c:ptCount val="5"/>
                <c:pt idx="0">
                  <c:v>&lt;2</c:v>
                </c:pt>
                <c:pt idx="1">
                  <c:v>&lt;3</c:v>
                </c:pt>
                <c:pt idx="2">
                  <c:v>&lt;4</c:v>
                </c:pt>
                <c:pt idx="3">
                  <c:v>&lt;5</c:v>
                </c:pt>
                <c:pt idx="4">
                  <c:v>&lt;=6</c:v>
                </c:pt>
              </c:strCache>
            </c:strRef>
          </c:cat>
          <c:val>
            <c:numRef>
              <c:f>DISTR!$N$2613:$N$2617</c:f>
              <c:numCache>
                <c:formatCode>0.0%</c:formatCode>
                <c:ptCount val="5"/>
                <c:pt idx="0">
                  <c:v>0.17355371900826447</c:v>
                </c:pt>
                <c:pt idx="1">
                  <c:v>0.42148760330578511</c:v>
                </c:pt>
                <c:pt idx="2">
                  <c:v>0.27272727272727271</c:v>
                </c:pt>
                <c:pt idx="3">
                  <c:v>8.2644628099173556E-2</c:v>
                </c:pt>
                <c:pt idx="4">
                  <c:v>4.9586776859504134E-2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B02-409C-B01D-AD7DA47D4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78304"/>
        <c:axId val="55788288"/>
      </c:lineChart>
      <c:catAx>
        <c:axId val="5577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788288"/>
        <c:crosses val="autoZero"/>
        <c:auto val="1"/>
        <c:lblAlgn val="ctr"/>
        <c:lblOffset val="100"/>
        <c:noMultiLvlLbl val="0"/>
      </c:catAx>
      <c:valAx>
        <c:axId val="5578828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t-EE"/>
          </a:p>
        </c:txPr>
        <c:crossAx val="55778304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t-E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4271F-56E6-464D-A3E0-A4BDDB9764AD}" type="datetimeFigureOut">
              <a:rPr lang="ru-RU" smtClean="0"/>
              <a:t>17.11.2016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5A124-B25C-4174-A2B7-6E18A7908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89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5A124-B25C-4174-A2B7-6E18A7908C9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74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-1"/>
            <a:ext cx="12192000" cy="6810743"/>
            <a:chOff x="0" y="-1"/>
            <a:chExt cx="12192000" cy="6810743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-1"/>
              <a:ext cx="12192000" cy="6810743"/>
              <a:chOff x="0" y="-1"/>
              <a:chExt cx="12192000" cy="6810743"/>
            </a:xfrm>
          </p:grpSpPr>
          <p:pic>
            <p:nvPicPr>
              <p:cNvPr id="10" name="Picture 9"/>
              <p:cNvPicPr>
                <a:picLocks noMove="1"/>
              </p:cNvPicPr>
              <p:nvPr userDrawn="1">
                <p:custDataLst>
                  <p:tags r:id="rId2"/>
                </p:custDataLst>
              </p:nvPr>
            </p:nvPicPr>
            <p:blipFill>
              <a:blip r:embed="rId4"/>
              <a:stretch>
                <a:fillRect/>
              </a:stretch>
            </p:blipFill>
            <p:spPr>
              <a:xfrm>
                <a:off x="0" y="-1"/>
                <a:ext cx="12192000" cy="6810743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48900" y="5863883"/>
                <a:ext cx="1709556" cy="67264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0" y="-1"/>
              <a:ext cx="12192000" cy="55770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04900" y="2187230"/>
            <a:ext cx="9144000" cy="1906587"/>
          </a:xfrm>
          <a:prstGeom prst="rect">
            <a:avLst/>
          </a:prstGeom>
        </p:spPr>
        <p:txBody>
          <a:bodyPr anchor="t"/>
          <a:lstStyle>
            <a:lvl1pPr algn="l">
              <a:defRPr sz="5600" baseline="0">
                <a:solidFill>
                  <a:srgbClr val="004A8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t-EE" dirty="0"/>
              <a:t>Presentatsioon</a:t>
            </a:r>
            <a:br>
              <a:rPr lang="et-EE" dirty="0"/>
            </a:br>
            <a:r>
              <a:rPr lang="en-US" dirty="0" err="1"/>
              <a:t>PERHile</a:t>
            </a:r>
            <a:endParaRPr lang="ru-RU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6795081"/>
            <a:ext cx="12192000" cy="78581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801" y="76197"/>
            <a:ext cx="2762235" cy="2762235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0" y="6300680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760EBB3-55F0-45B9-956F-2DDC0B93B6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72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-1"/>
            <a:ext cx="12192000" cy="6871808"/>
            <a:chOff x="0" y="-1"/>
            <a:chExt cx="12192000" cy="6871808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718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 userDrawn="1"/>
          </p:nvSpPr>
          <p:spPr>
            <a:xfrm>
              <a:off x="0" y="-1"/>
              <a:ext cx="12192000" cy="603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300" y="384180"/>
            <a:ext cx="10515600" cy="9207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4A8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t-EE" dirty="0"/>
              <a:t>Pealkiri</a:t>
            </a:r>
            <a:endParaRPr lang="ru-RU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756443" y="0"/>
            <a:ext cx="45719" cy="984251"/>
          </a:xfrm>
          <a:prstGeom prst="rect">
            <a:avLst/>
          </a:prstGeom>
          <a:solidFill>
            <a:srgbClr val="D6D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6D8D9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6793226"/>
            <a:ext cx="12192000" cy="78581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1541509"/>
            <a:ext cx="10515600" cy="40356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9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t-EE" dirty="0"/>
              <a:t>Alapealkiri või tähtsam punkt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76299" y="2495550"/>
            <a:ext cx="10515601" cy="32131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80"/>
              </a:lnSpc>
              <a:buFontTx/>
              <a:buNone/>
              <a:defRPr sz="1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Each major area has a hospital network, which provides medical services by a tertiary level hospital and/ or central hospital. A hospital should be located max. 70 km (1 hour) from a potential patient.</a:t>
            </a:r>
            <a:endParaRPr lang="et-EE" dirty="0"/>
          </a:p>
          <a:p>
            <a:pPr lvl="0"/>
            <a:endParaRPr lang="en-US" dirty="0"/>
          </a:p>
          <a:p>
            <a:pPr lvl="0"/>
            <a:r>
              <a:rPr lang="en-US" dirty="0"/>
              <a:t>Each major area has a hospital network, which provides medical services by a tertiary level hospital and/ or central hospital. A hospital should be located max. 70 km (1 hour) from a potential patient.</a:t>
            </a:r>
            <a:endParaRPr lang="ru-RU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76" y="6200206"/>
            <a:ext cx="1084760" cy="426813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0" y="6300680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760EBB3-55F0-45B9-956F-2DDC0B93B6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25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776018"/>
            <a:ext cx="12192000" cy="81982"/>
          </a:xfrm>
          <a:prstGeom prst="rect">
            <a:avLst/>
          </a:prstGeom>
          <a:solidFill>
            <a:srgbClr val="EC2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-1"/>
            <a:ext cx="12192000" cy="6871808"/>
            <a:chOff x="0" y="-1"/>
            <a:chExt cx="12192000" cy="6871808"/>
          </a:xfrm>
        </p:grpSpPr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12192000" cy="6871807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 userDrawn="1"/>
          </p:nvSpPr>
          <p:spPr>
            <a:xfrm>
              <a:off x="0" y="-1"/>
              <a:ext cx="12192000" cy="603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76" y="6200206"/>
            <a:ext cx="1084760" cy="42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532014"/>
            <a:ext cx="9144000" cy="3240136"/>
          </a:xfrm>
        </p:spPr>
        <p:txBody>
          <a:bodyPr/>
          <a:lstStyle/>
          <a:p>
            <a:r>
              <a:rPr lang="et-EE" dirty="0">
                <a:solidFill>
                  <a:srgbClr val="004A8F"/>
                </a:solidFill>
              </a:rPr>
              <a:t>Tehnostress</a:t>
            </a:r>
            <a:br>
              <a:rPr lang="et-EE" dirty="0">
                <a:solidFill>
                  <a:srgbClr val="004A8F"/>
                </a:solidFill>
              </a:rPr>
            </a:br>
            <a:r>
              <a:rPr lang="et-EE" sz="3600" dirty="0"/>
              <a:t>Triin Hellamaa, </a:t>
            </a:r>
            <a:r>
              <a:rPr lang="et-EE" sz="3600" dirty="0" err="1"/>
              <a:t>MSSc</a:t>
            </a:r>
            <a:endParaRPr lang="ru-RU" dirty="0">
              <a:solidFill>
                <a:srgbClr val="004A8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050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Käitumuslikud aspektid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2999304045"/>
              </p:ext>
            </p:extLst>
          </p:nvPr>
        </p:nvGraphicFramePr>
        <p:xfrm>
          <a:off x="2743200" y="1304926"/>
          <a:ext cx="6639339" cy="4035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82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Tehno</a:t>
            </a:r>
            <a:r>
              <a:rPr lang="et-EE" dirty="0"/>
              <a:t>-üleküllus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195848818"/>
              </p:ext>
            </p:extLst>
          </p:nvPr>
        </p:nvGraphicFramePr>
        <p:xfrm>
          <a:off x="2849217" y="1304927"/>
          <a:ext cx="6665843" cy="4276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91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Tehno</a:t>
            </a:r>
            <a:r>
              <a:rPr lang="et-EE" dirty="0"/>
              <a:t>-invasioon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721074058"/>
              </p:ext>
            </p:extLst>
          </p:nvPr>
        </p:nvGraphicFramePr>
        <p:xfrm>
          <a:off x="2544417" y="1178097"/>
          <a:ext cx="6692347" cy="4403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389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Tehno</a:t>
            </a:r>
            <a:r>
              <a:rPr lang="et-EE" dirty="0"/>
              <a:t>-keerukus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13</a:t>
            </a:fld>
            <a:endParaRPr lang="ru-RU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889445170"/>
              </p:ext>
            </p:extLst>
          </p:nvPr>
        </p:nvGraphicFramePr>
        <p:xfrm>
          <a:off x="2743200" y="1178097"/>
          <a:ext cx="6440557" cy="4096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910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Tehno</a:t>
            </a:r>
            <a:r>
              <a:rPr lang="et-EE" dirty="0"/>
              <a:t>-ebakindlus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829273988"/>
              </p:ext>
            </p:extLst>
          </p:nvPr>
        </p:nvGraphicFramePr>
        <p:xfrm>
          <a:off x="2637183" y="1304927"/>
          <a:ext cx="6705599" cy="4276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658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Tehno</a:t>
            </a:r>
            <a:r>
              <a:rPr lang="et-EE" dirty="0"/>
              <a:t>-kindlusetus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284690210"/>
              </p:ext>
            </p:extLst>
          </p:nvPr>
        </p:nvGraphicFramePr>
        <p:xfrm>
          <a:off x="2650436" y="1304927"/>
          <a:ext cx="6798364" cy="4276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816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Mida teha kui on tehnostress?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417983"/>
            <a:ext cx="10515601" cy="42906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Võta puhkust tehnoloogiast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Küsi abi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Koolitused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Väärtusta vaba aega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Keskendu tehnoloogia positiivsetele külgedele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280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Aitäh!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Küsimusi?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35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Mis on tehnostress?</a:t>
            </a:r>
            <a:br>
              <a:rPr lang="et-EE" dirty="0"/>
            </a:b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76299" y="1515979"/>
            <a:ext cx="10515601" cy="419267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t-EE" dirty="0"/>
              <a:t>Kaasaegne kohanemishäire, mille põhjustab võimetus hakkama saada moodsate tehnoloogiatega tervislikul viisil. (</a:t>
            </a:r>
            <a:r>
              <a:rPr lang="et-EE" dirty="0" err="1"/>
              <a:t>Brod</a:t>
            </a:r>
            <a:r>
              <a:rPr lang="et-EE" dirty="0"/>
              <a:t> 1984)</a:t>
            </a:r>
          </a:p>
          <a:p>
            <a:pPr marL="457200" indent="-457200">
              <a:buAutoNum type="arabicPeriod"/>
            </a:pPr>
            <a:r>
              <a:rPr lang="et-EE" dirty="0"/>
              <a:t>Ükskõik milline negatiivne mõju suhtumistele, mõtetele, käitumisele või füsioloogiale, mille on põhjustanud otseselt või kaudselt tehnoloogia. (</a:t>
            </a:r>
            <a:r>
              <a:rPr lang="et-EE" dirty="0" err="1"/>
              <a:t>Rosen</a:t>
            </a:r>
            <a:r>
              <a:rPr lang="et-EE" dirty="0"/>
              <a:t> 1997)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00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Millega tehnoloogia meil stressi tekitab?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444487"/>
            <a:ext cx="10515601" cy="42641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Tehnoloogia võimaldab meil töötada igal ajal ja igas kohas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Oleme pidevalt kättesaadavad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Tehnoloogia kasutusele võtmisega oodatakse oluliselt suurenenud tootlikkust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Vajadus õppida kasutama uusi seadmeid ja programme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Tehnoloogia areneb pidevalt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Hirm, et tehnoloogia vahetab meid välja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3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Milles väljendub tehnostress?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444487"/>
            <a:ext cx="10515601" cy="4264163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Mäluhäired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Uneprobleemid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Peavalud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Tuju kõikumised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Kõrge vererõhk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Depressioon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Keskendumishäired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Tunne, et ei oma kontrolli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Suurenenud ärrituvus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Vähenenud produktiivsus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Tööga seotuse langus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Väsimus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Letargia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600" dirty="0"/>
              <a:t>Ärevus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10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Tehnostressi aspektid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304926"/>
            <a:ext cx="10515601" cy="44037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 err="1"/>
              <a:t>Tehno</a:t>
            </a:r>
            <a:r>
              <a:rPr lang="et-EE" dirty="0"/>
              <a:t> surve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Probleemid arvutiga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Emotsionaalsed aspektid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Psühholoogilise aspektid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Käitumuslikud aspektid</a:t>
            </a:r>
          </a:p>
          <a:p>
            <a:r>
              <a:rPr lang="et-EE" dirty="0"/>
              <a:t>Tehnostressi tekitajad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/>
              <a:t>Ülekoormus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 err="1"/>
              <a:t>Tehno</a:t>
            </a:r>
            <a:r>
              <a:rPr lang="et-EE" dirty="0"/>
              <a:t>-invasioon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 err="1"/>
              <a:t>Tehno</a:t>
            </a:r>
            <a:r>
              <a:rPr lang="et-EE" dirty="0"/>
              <a:t>-keerukus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 err="1"/>
              <a:t>Tehno</a:t>
            </a:r>
            <a:r>
              <a:rPr lang="et-EE" dirty="0"/>
              <a:t>-ebakindlus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 err="1"/>
              <a:t>Tehno</a:t>
            </a:r>
            <a:r>
              <a:rPr lang="et-EE" dirty="0"/>
              <a:t>-kindlusetus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8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Tehno</a:t>
            </a:r>
            <a:r>
              <a:rPr lang="et-EE" dirty="0"/>
              <a:t> </a:t>
            </a:r>
            <a:r>
              <a:rPr lang="et-EE" dirty="0" err="1"/>
              <a:t>pressure</a:t>
            </a: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529237040"/>
              </p:ext>
            </p:extLst>
          </p:nvPr>
        </p:nvGraphicFramePr>
        <p:xfrm>
          <a:off x="2186609" y="1304926"/>
          <a:ext cx="7050155" cy="38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84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Probleemid arvutiga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038882066"/>
              </p:ext>
            </p:extLst>
          </p:nvPr>
        </p:nvGraphicFramePr>
        <p:xfrm>
          <a:off x="2743200" y="1304926"/>
          <a:ext cx="6559826" cy="4035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16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Emotsionaalsed aspektid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799653871"/>
              </p:ext>
            </p:extLst>
          </p:nvPr>
        </p:nvGraphicFramePr>
        <p:xfrm>
          <a:off x="2610678" y="1304927"/>
          <a:ext cx="6824870" cy="410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2411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Psühholoogilised aspektid</a:t>
            </a:r>
            <a:br>
              <a:rPr lang="et-EE" dirty="0"/>
            </a:br>
            <a:endParaRPr lang="et-EE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876299" y="1178097"/>
            <a:ext cx="10515601" cy="4403724"/>
          </a:xfrm>
        </p:spPr>
        <p:txBody>
          <a:bodyPr/>
          <a:lstStyle/>
          <a:p>
            <a:endParaRPr lang="et-EE" dirty="0"/>
          </a:p>
          <a:p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760EBB3-55F0-45B9-956F-2DDC0B93B6D0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448232689"/>
              </p:ext>
            </p:extLst>
          </p:nvPr>
        </p:nvGraphicFramePr>
        <p:xfrm>
          <a:off x="2743200" y="1304926"/>
          <a:ext cx="6480313" cy="402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5939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"/>
</p:tagLst>
</file>

<file path=ppt/theme/theme1.xml><?xml version="1.0" encoding="utf-8"?>
<a:theme xmlns:a="http://schemas.openxmlformats.org/drawingml/2006/main" name="Regionaalhaigl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lnSpc>
            <a:spcPts val="2400"/>
          </a:lnSpc>
          <a:defRPr sz="1900" b="1" kern="1000" baseline="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5C95E7CE-26FF-4514-B147-8EEFE37807FD}" vid="{E7673AAA-65F2-487B-BC3E-4A7E71442F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9685.perh</Template>
  <TotalTime>92</TotalTime>
  <Words>192</Words>
  <Application>Microsoft Office PowerPoint</Application>
  <PresentationFormat>Custom</PresentationFormat>
  <Paragraphs>74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Regionaalhaigla</vt:lpstr>
      <vt:lpstr>Tehnostress Triin Hellamaa, MSSc</vt:lpstr>
      <vt:lpstr>Mis on tehnostress? </vt:lpstr>
      <vt:lpstr>Millega tehnoloogia meil stressi tekitab?</vt:lpstr>
      <vt:lpstr>Milles väljendub tehnostress? </vt:lpstr>
      <vt:lpstr>Tehnostressi aspektid</vt:lpstr>
      <vt:lpstr>Tehno pressure</vt:lpstr>
      <vt:lpstr>Probleemid arvutiga </vt:lpstr>
      <vt:lpstr>Emotsionaalsed aspektid </vt:lpstr>
      <vt:lpstr>Psühholoogilised aspektid </vt:lpstr>
      <vt:lpstr>Käitumuslikud aspektid </vt:lpstr>
      <vt:lpstr>Tehno-üleküllus </vt:lpstr>
      <vt:lpstr>Tehno-invasioon </vt:lpstr>
      <vt:lpstr>Tehno-keerukus </vt:lpstr>
      <vt:lpstr>Tehno-ebakindlus </vt:lpstr>
      <vt:lpstr>Tehno-kindlusetus </vt:lpstr>
      <vt:lpstr>Mida teha kui on tehnostress?</vt:lpstr>
      <vt:lpstr>Aitäh!</vt:lpstr>
    </vt:vector>
  </TitlesOfParts>
  <Company>SAPERH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Triin Hellamaa</dc:creator>
  <cp:lastModifiedBy>Windows User</cp:lastModifiedBy>
  <cp:revision>12</cp:revision>
  <dcterms:created xsi:type="dcterms:W3CDTF">2016-11-14T19:30:13Z</dcterms:created>
  <dcterms:modified xsi:type="dcterms:W3CDTF">2016-11-17T08:35:32Z</dcterms:modified>
</cp:coreProperties>
</file>