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  <Override PartName="/ppt/charts/colors9.xml" ContentType="application/vnd.ms-office.chartcolorstyle+xml"/>
  <Override PartName="/ppt/charts/style9.xml" ContentType="application/vnd.ms-office.chartstyle+xml"/>
  <Override PartName="/ppt/charts/colors10.xml" ContentType="application/vnd.ms-office.chartcolorstyle+xml"/>
  <Override PartName="/ppt/charts/style10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62" r:id="rId17"/>
    <p:sldId id="274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A8F"/>
    <a:srgbClr val="EC2227"/>
    <a:srgbClr val="D6D8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>
        <p:scale>
          <a:sx n="120" d="100"/>
          <a:sy n="120" d="100"/>
        </p:scale>
        <p:origin x="-156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Trinzu\Downloads\Technostress%20-%20STAT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oleObject" Target="file:///C:\Users\Trinzu\Downloads\Technostress%20-%20STAT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Trinzu\Downloads\Technostress%20-%20STAT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Trinzu\Downloads\Technostress%20-%20STAT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Trinzu\Downloads\Technostress%20-%20STAT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Trinzu\Downloads\Technostress%20-%20STAT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C:\Users\Trinzu\Downloads\Technostress%20-%20STAT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C:\Users\Trinzu\Downloads\Technostress%20-%20STAT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file:///C:\Users\Trinzu\Downloads\Technostress%20-%20STAT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oleObject" Target="file:///C:\Users\Trinzu\Downloads\Technostress%20-%20STA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83706886753153E-2"/>
          <c:y val="1.7842325043558781E-2"/>
          <c:w val="0.89431976513823763"/>
          <c:h val="0.80496262556000153"/>
        </c:manualLayout>
      </c:layout>
      <c:lineChart>
        <c:grouping val="standard"/>
        <c:varyColors val="0"/>
        <c:ser>
          <c:idx val="0"/>
          <c:order val="0"/>
          <c:tx>
            <c:strRef>
              <c:f>DISTR!$L$2368</c:f>
              <c:strCache>
                <c:ptCount val="1"/>
                <c:pt idx="0">
                  <c:v>EST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DISTR!$B$2369:$B$2373</c:f>
              <c:strCache>
                <c:ptCount val="5"/>
                <c:pt idx="0">
                  <c:v>&lt;2</c:v>
                </c:pt>
                <c:pt idx="1">
                  <c:v>&lt;3</c:v>
                </c:pt>
                <c:pt idx="2">
                  <c:v>&lt;4</c:v>
                </c:pt>
                <c:pt idx="3">
                  <c:v>&lt;5</c:v>
                </c:pt>
                <c:pt idx="4">
                  <c:v>&lt;=6</c:v>
                </c:pt>
              </c:strCache>
            </c:strRef>
          </c:cat>
          <c:val>
            <c:numRef>
              <c:f>DISTR!$L$2369:$L$2373</c:f>
              <c:numCache>
                <c:formatCode>0.0%</c:formatCode>
                <c:ptCount val="5"/>
                <c:pt idx="0">
                  <c:v>5.6939501779359428E-2</c:v>
                </c:pt>
                <c:pt idx="1">
                  <c:v>0.32384341637010677</c:v>
                </c:pt>
                <c:pt idx="2">
                  <c:v>0.42348754448398579</c:v>
                </c:pt>
                <c:pt idx="3">
                  <c:v>0.16014234875444841</c:v>
                </c:pt>
                <c:pt idx="4">
                  <c:v>3.5587188612099648E-2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CDD-409D-8A2C-15A34C88CD20}"/>
            </c:ext>
          </c:extLst>
        </c:ser>
        <c:ser>
          <c:idx val="1"/>
          <c:order val="1"/>
          <c:tx>
            <c:strRef>
              <c:f>DISTR!$M$2368</c:f>
              <c:strCache>
                <c:ptCount val="1"/>
                <c:pt idx="0">
                  <c:v>PL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DISTR!$B$2369:$B$2373</c:f>
              <c:strCache>
                <c:ptCount val="5"/>
                <c:pt idx="0">
                  <c:v>&lt;2</c:v>
                </c:pt>
                <c:pt idx="1">
                  <c:v>&lt;3</c:v>
                </c:pt>
                <c:pt idx="2">
                  <c:v>&lt;4</c:v>
                </c:pt>
                <c:pt idx="3">
                  <c:v>&lt;5</c:v>
                </c:pt>
                <c:pt idx="4">
                  <c:v>&lt;=6</c:v>
                </c:pt>
              </c:strCache>
            </c:strRef>
          </c:cat>
          <c:val>
            <c:numRef>
              <c:f>DISTR!$M$2369:$M$2373</c:f>
              <c:numCache>
                <c:formatCode>0.0%</c:formatCode>
                <c:ptCount val="5"/>
                <c:pt idx="0">
                  <c:v>8.3333333333333329E-2</c:v>
                </c:pt>
                <c:pt idx="1">
                  <c:v>0.1111111111111111</c:v>
                </c:pt>
                <c:pt idx="2">
                  <c:v>0.40277777777777779</c:v>
                </c:pt>
                <c:pt idx="3">
                  <c:v>0.35185185185185186</c:v>
                </c:pt>
                <c:pt idx="4">
                  <c:v>5.0925925925925923E-2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CDD-409D-8A2C-15A34C88CD20}"/>
            </c:ext>
          </c:extLst>
        </c:ser>
        <c:ser>
          <c:idx val="2"/>
          <c:order val="2"/>
          <c:tx>
            <c:v>Nurses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DISTR!$B$2369:$B$2373</c:f>
              <c:strCache>
                <c:ptCount val="5"/>
                <c:pt idx="0">
                  <c:v>&lt;2</c:v>
                </c:pt>
                <c:pt idx="1">
                  <c:v>&lt;3</c:v>
                </c:pt>
                <c:pt idx="2">
                  <c:v>&lt;4</c:v>
                </c:pt>
                <c:pt idx="3">
                  <c:v>&lt;5</c:v>
                </c:pt>
                <c:pt idx="4">
                  <c:v>&lt;=6</c:v>
                </c:pt>
              </c:strCache>
            </c:strRef>
          </c:cat>
          <c:val>
            <c:numRef>
              <c:f>DISTR!$N$2369:$N$2373</c:f>
              <c:numCache>
                <c:formatCode>0.0%</c:formatCode>
                <c:ptCount val="5"/>
                <c:pt idx="0">
                  <c:v>0.14049586776859505</c:v>
                </c:pt>
                <c:pt idx="1">
                  <c:v>0.4462809917355372</c:v>
                </c:pt>
                <c:pt idx="2">
                  <c:v>0.26446280991735538</c:v>
                </c:pt>
                <c:pt idx="3">
                  <c:v>0.12396694214876033</c:v>
                </c:pt>
                <c:pt idx="4">
                  <c:v>2.4793388429752067E-2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CDD-409D-8A2C-15A34C88CD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008448"/>
        <c:axId val="32026624"/>
      </c:lineChart>
      <c:catAx>
        <c:axId val="32008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t-EE"/>
          </a:p>
        </c:txPr>
        <c:crossAx val="32026624"/>
        <c:crosses val="autoZero"/>
        <c:auto val="1"/>
        <c:lblAlgn val="ctr"/>
        <c:lblOffset val="100"/>
        <c:noMultiLvlLbl val="0"/>
      </c:catAx>
      <c:valAx>
        <c:axId val="32026624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t-EE"/>
          </a:p>
        </c:txPr>
        <c:crossAx val="32008448"/>
        <c:crosses val="autoZero"/>
        <c:crossBetween val="between"/>
      </c:valAx>
      <c:spPr>
        <a:noFill/>
        <a:ln>
          <a:solidFill>
            <a:schemeClr val="bg1">
              <a:lumMod val="50000"/>
            </a:schemeClr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t-EE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DISTR!$L$2368</c:f>
              <c:strCache>
                <c:ptCount val="1"/>
                <c:pt idx="0">
                  <c:v>EST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DISTR!$B$2586:$B$2590</c:f>
              <c:strCache>
                <c:ptCount val="5"/>
                <c:pt idx="0">
                  <c:v>&lt;2</c:v>
                </c:pt>
                <c:pt idx="1">
                  <c:v>&lt;3</c:v>
                </c:pt>
                <c:pt idx="2">
                  <c:v>&lt;4</c:v>
                </c:pt>
                <c:pt idx="3">
                  <c:v>&lt;5</c:v>
                </c:pt>
                <c:pt idx="4">
                  <c:v>&lt;=6</c:v>
                </c:pt>
              </c:strCache>
            </c:strRef>
          </c:cat>
          <c:val>
            <c:numRef>
              <c:f>DISTR!$L$2586:$L$2590</c:f>
              <c:numCache>
                <c:formatCode>0.0%</c:formatCode>
                <c:ptCount val="5"/>
                <c:pt idx="0">
                  <c:v>0.51245551601423489</c:v>
                </c:pt>
                <c:pt idx="1">
                  <c:v>0.27402135231316727</c:v>
                </c:pt>
                <c:pt idx="2">
                  <c:v>0.15302491103202848</c:v>
                </c:pt>
                <c:pt idx="3">
                  <c:v>4.6263345195729534E-2</c:v>
                </c:pt>
                <c:pt idx="4">
                  <c:v>1.4234875444839857E-2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AA5-48D8-A535-88FE90317DA1}"/>
            </c:ext>
          </c:extLst>
        </c:ser>
        <c:ser>
          <c:idx val="1"/>
          <c:order val="1"/>
          <c:tx>
            <c:strRef>
              <c:f>DISTR!$M$2368</c:f>
              <c:strCache>
                <c:ptCount val="1"/>
                <c:pt idx="0">
                  <c:v>PL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DISTR!$B$2586:$B$2590</c:f>
              <c:strCache>
                <c:ptCount val="5"/>
                <c:pt idx="0">
                  <c:v>&lt;2</c:v>
                </c:pt>
                <c:pt idx="1">
                  <c:v>&lt;3</c:v>
                </c:pt>
                <c:pt idx="2">
                  <c:v>&lt;4</c:v>
                </c:pt>
                <c:pt idx="3">
                  <c:v>&lt;5</c:v>
                </c:pt>
                <c:pt idx="4">
                  <c:v>&lt;=6</c:v>
                </c:pt>
              </c:strCache>
            </c:strRef>
          </c:cat>
          <c:val>
            <c:numRef>
              <c:f>DISTR!$M$2586:$M$2590</c:f>
              <c:numCache>
                <c:formatCode>0.0%</c:formatCode>
                <c:ptCount val="5"/>
                <c:pt idx="0">
                  <c:v>0.21759259259259259</c:v>
                </c:pt>
                <c:pt idx="1">
                  <c:v>0.22685185185185186</c:v>
                </c:pt>
                <c:pt idx="2">
                  <c:v>0.27314814814814814</c:v>
                </c:pt>
                <c:pt idx="3">
                  <c:v>0.25462962962962965</c:v>
                </c:pt>
                <c:pt idx="4">
                  <c:v>2.7777777777777776E-2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AA5-48D8-A535-88FE90317DA1}"/>
            </c:ext>
          </c:extLst>
        </c:ser>
        <c:ser>
          <c:idx val="2"/>
          <c:order val="2"/>
          <c:tx>
            <c:v>Nurses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DISTR!$B$2586:$B$2590</c:f>
              <c:strCache>
                <c:ptCount val="5"/>
                <c:pt idx="0">
                  <c:v>&lt;2</c:v>
                </c:pt>
                <c:pt idx="1">
                  <c:v>&lt;3</c:v>
                </c:pt>
                <c:pt idx="2">
                  <c:v>&lt;4</c:v>
                </c:pt>
                <c:pt idx="3">
                  <c:v>&lt;5</c:v>
                </c:pt>
                <c:pt idx="4">
                  <c:v>&lt;=6</c:v>
                </c:pt>
              </c:strCache>
            </c:strRef>
          </c:cat>
          <c:val>
            <c:numRef>
              <c:f>DISTR!$N$2586:$N$2590</c:f>
              <c:numCache>
                <c:formatCode>0.0%</c:formatCode>
                <c:ptCount val="5"/>
                <c:pt idx="0">
                  <c:v>0.62809917355371903</c:v>
                </c:pt>
                <c:pt idx="1">
                  <c:v>0.18181818181818182</c:v>
                </c:pt>
                <c:pt idx="2">
                  <c:v>0.14049586776859505</c:v>
                </c:pt>
                <c:pt idx="3">
                  <c:v>4.1322314049586778E-2</c:v>
                </c:pt>
                <c:pt idx="4">
                  <c:v>8.2644628099173556E-3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AA5-48D8-A535-88FE90317D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833344"/>
        <c:axId val="55834880"/>
      </c:lineChart>
      <c:catAx>
        <c:axId val="55833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t-EE"/>
          </a:p>
        </c:txPr>
        <c:crossAx val="55834880"/>
        <c:crosses val="autoZero"/>
        <c:auto val="1"/>
        <c:lblAlgn val="ctr"/>
        <c:lblOffset val="100"/>
        <c:noMultiLvlLbl val="0"/>
      </c:catAx>
      <c:valAx>
        <c:axId val="55834880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t-EE"/>
          </a:p>
        </c:txPr>
        <c:crossAx val="55833344"/>
        <c:crosses val="autoZero"/>
        <c:crossBetween val="between"/>
      </c:valAx>
      <c:spPr>
        <a:noFill/>
        <a:ln>
          <a:solidFill>
            <a:schemeClr val="bg1">
              <a:lumMod val="50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t-E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DISTR!$L$2368</c:f>
              <c:strCache>
                <c:ptCount val="1"/>
                <c:pt idx="0">
                  <c:v>EST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DISTR!$B$2396:$B$2400</c:f>
              <c:strCache>
                <c:ptCount val="5"/>
                <c:pt idx="0">
                  <c:v>&lt;2</c:v>
                </c:pt>
                <c:pt idx="1">
                  <c:v>&lt;3</c:v>
                </c:pt>
                <c:pt idx="2">
                  <c:v>&lt;4</c:v>
                </c:pt>
                <c:pt idx="3">
                  <c:v>&lt;5</c:v>
                </c:pt>
                <c:pt idx="4">
                  <c:v>&lt;=6</c:v>
                </c:pt>
              </c:strCache>
            </c:strRef>
          </c:cat>
          <c:val>
            <c:numRef>
              <c:f>DISTR!$L$2396:$L$2400</c:f>
              <c:numCache>
                <c:formatCode>0.0%</c:formatCode>
                <c:ptCount val="5"/>
                <c:pt idx="0">
                  <c:v>0.12455516014234876</c:v>
                </c:pt>
                <c:pt idx="1">
                  <c:v>0.34163701067615659</c:v>
                </c:pt>
                <c:pt idx="2">
                  <c:v>0.37366548042704628</c:v>
                </c:pt>
                <c:pt idx="3">
                  <c:v>0.1494661921708185</c:v>
                </c:pt>
                <c:pt idx="4">
                  <c:v>1.0676156583629894E-2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88C-4BCD-AB8E-8C82CA1EB805}"/>
            </c:ext>
          </c:extLst>
        </c:ser>
        <c:ser>
          <c:idx val="1"/>
          <c:order val="1"/>
          <c:tx>
            <c:strRef>
              <c:f>DISTR!$M$2368</c:f>
              <c:strCache>
                <c:ptCount val="1"/>
                <c:pt idx="0">
                  <c:v>PL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DISTR!$B$2396:$B$2400</c:f>
              <c:strCache>
                <c:ptCount val="5"/>
                <c:pt idx="0">
                  <c:v>&lt;2</c:v>
                </c:pt>
                <c:pt idx="1">
                  <c:v>&lt;3</c:v>
                </c:pt>
                <c:pt idx="2">
                  <c:v>&lt;4</c:v>
                </c:pt>
                <c:pt idx="3">
                  <c:v>&lt;5</c:v>
                </c:pt>
                <c:pt idx="4">
                  <c:v>&lt;=6</c:v>
                </c:pt>
              </c:strCache>
            </c:strRef>
          </c:cat>
          <c:val>
            <c:numRef>
              <c:f>DISTR!$M$2396:$M$2400</c:f>
              <c:numCache>
                <c:formatCode>0.0%</c:formatCode>
                <c:ptCount val="5"/>
                <c:pt idx="0">
                  <c:v>0.1111111111111111</c:v>
                </c:pt>
                <c:pt idx="1">
                  <c:v>0.19907407407407407</c:v>
                </c:pt>
                <c:pt idx="2">
                  <c:v>0.42129629629629628</c:v>
                </c:pt>
                <c:pt idx="3">
                  <c:v>0.22222222222222221</c:v>
                </c:pt>
                <c:pt idx="4">
                  <c:v>4.6296296296296294E-2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F88C-4BCD-AB8E-8C82CA1EB805}"/>
            </c:ext>
          </c:extLst>
        </c:ser>
        <c:ser>
          <c:idx val="2"/>
          <c:order val="2"/>
          <c:tx>
            <c:v>Nurses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DISTR!$B$2396:$B$2400</c:f>
              <c:strCache>
                <c:ptCount val="5"/>
                <c:pt idx="0">
                  <c:v>&lt;2</c:v>
                </c:pt>
                <c:pt idx="1">
                  <c:v>&lt;3</c:v>
                </c:pt>
                <c:pt idx="2">
                  <c:v>&lt;4</c:v>
                </c:pt>
                <c:pt idx="3">
                  <c:v>&lt;5</c:v>
                </c:pt>
                <c:pt idx="4">
                  <c:v>&lt;=6</c:v>
                </c:pt>
              </c:strCache>
            </c:strRef>
          </c:cat>
          <c:val>
            <c:numRef>
              <c:f>DISTR!$N$2396:$N$2400</c:f>
              <c:numCache>
                <c:formatCode>0.0%</c:formatCode>
                <c:ptCount val="5"/>
                <c:pt idx="0">
                  <c:v>0.14049586776859505</c:v>
                </c:pt>
                <c:pt idx="1">
                  <c:v>0.47107438016528924</c:v>
                </c:pt>
                <c:pt idx="2">
                  <c:v>0.33057851239669422</c:v>
                </c:pt>
                <c:pt idx="3">
                  <c:v>4.9586776859504134E-2</c:v>
                </c:pt>
                <c:pt idx="4">
                  <c:v>8.2644628099173556E-3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F88C-4BCD-AB8E-8C82CA1EB8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351360"/>
        <c:axId val="30352896"/>
      </c:lineChart>
      <c:catAx>
        <c:axId val="30351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t-EE"/>
          </a:p>
        </c:txPr>
        <c:crossAx val="30352896"/>
        <c:crosses val="autoZero"/>
        <c:auto val="1"/>
        <c:lblAlgn val="ctr"/>
        <c:lblOffset val="100"/>
        <c:noMultiLvlLbl val="0"/>
      </c:catAx>
      <c:valAx>
        <c:axId val="30352896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t-EE"/>
          </a:p>
        </c:txPr>
        <c:crossAx val="30351360"/>
        <c:crosses val="autoZero"/>
        <c:crossBetween val="between"/>
      </c:valAx>
      <c:spPr>
        <a:noFill/>
        <a:ln>
          <a:solidFill>
            <a:schemeClr val="bg1">
              <a:lumMod val="50000"/>
            </a:schemeClr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t-E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DISTR!$L$2368</c:f>
              <c:strCache>
                <c:ptCount val="1"/>
                <c:pt idx="0">
                  <c:v>EST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DISTR!$B$2423:$B$2427</c:f>
              <c:strCache>
                <c:ptCount val="5"/>
                <c:pt idx="0">
                  <c:v>&lt;2</c:v>
                </c:pt>
                <c:pt idx="1">
                  <c:v>&lt;3</c:v>
                </c:pt>
                <c:pt idx="2">
                  <c:v>&lt;4</c:v>
                </c:pt>
                <c:pt idx="3">
                  <c:v>&lt;5</c:v>
                </c:pt>
                <c:pt idx="4">
                  <c:v>&lt;=6</c:v>
                </c:pt>
              </c:strCache>
            </c:strRef>
          </c:cat>
          <c:val>
            <c:numRef>
              <c:f>DISTR!$L$2423:$L$2427</c:f>
              <c:numCache>
                <c:formatCode>0.0%</c:formatCode>
                <c:ptCount val="5"/>
                <c:pt idx="0">
                  <c:v>0.58362989323843417</c:v>
                </c:pt>
                <c:pt idx="1">
                  <c:v>0.27402135231316727</c:v>
                </c:pt>
                <c:pt idx="2">
                  <c:v>9.9644128113879002E-2</c:v>
                </c:pt>
                <c:pt idx="3">
                  <c:v>3.5587188612099648E-2</c:v>
                </c:pt>
                <c:pt idx="4">
                  <c:v>7.1174377224199285E-3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FD3-421C-8244-6E8CE611AE5E}"/>
            </c:ext>
          </c:extLst>
        </c:ser>
        <c:ser>
          <c:idx val="1"/>
          <c:order val="1"/>
          <c:tx>
            <c:strRef>
              <c:f>DISTR!$M$2368</c:f>
              <c:strCache>
                <c:ptCount val="1"/>
                <c:pt idx="0">
                  <c:v>PL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DISTR!$B$2423:$B$2427</c:f>
              <c:strCache>
                <c:ptCount val="5"/>
                <c:pt idx="0">
                  <c:v>&lt;2</c:v>
                </c:pt>
                <c:pt idx="1">
                  <c:v>&lt;3</c:v>
                </c:pt>
                <c:pt idx="2">
                  <c:v>&lt;4</c:v>
                </c:pt>
                <c:pt idx="3">
                  <c:v>&lt;5</c:v>
                </c:pt>
                <c:pt idx="4">
                  <c:v>&lt;=6</c:v>
                </c:pt>
              </c:strCache>
            </c:strRef>
          </c:cat>
          <c:val>
            <c:numRef>
              <c:f>DISTR!$M$2423:$M$2427</c:f>
              <c:numCache>
                <c:formatCode>0.0%</c:formatCode>
                <c:ptCount val="5"/>
                <c:pt idx="0">
                  <c:v>0.33796296296296297</c:v>
                </c:pt>
                <c:pt idx="1">
                  <c:v>0.30555555555555558</c:v>
                </c:pt>
                <c:pt idx="2">
                  <c:v>0.22685185185185186</c:v>
                </c:pt>
                <c:pt idx="3">
                  <c:v>0.1111111111111111</c:v>
                </c:pt>
                <c:pt idx="4">
                  <c:v>1.8518518518518517E-2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FD3-421C-8244-6E8CE611AE5E}"/>
            </c:ext>
          </c:extLst>
        </c:ser>
        <c:ser>
          <c:idx val="2"/>
          <c:order val="2"/>
          <c:tx>
            <c:v>Nurses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DISTR!$B$2423:$B$2427</c:f>
              <c:strCache>
                <c:ptCount val="5"/>
                <c:pt idx="0">
                  <c:v>&lt;2</c:v>
                </c:pt>
                <c:pt idx="1">
                  <c:v>&lt;3</c:v>
                </c:pt>
                <c:pt idx="2">
                  <c:v>&lt;4</c:v>
                </c:pt>
                <c:pt idx="3">
                  <c:v>&lt;5</c:v>
                </c:pt>
                <c:pt idx="4">
                  <c:v>&lt;=6</c:v>
                </c:pt>
              </c:strCache>
            </c:strRef>
          </c:cat>
          <c:val>
            <c:numRef>
              <c:f>DISTR!$N$2423:$N$2427</c:f>
              <c:numCache>
                <c:formatCode>0.0%</c:formatCode>
                <c:ptCount val="5"/>
                <c:pt idx="0">
                  <c:v>0.55371900826446285</c:v>
                </c:pt>
                <c:pt idx="1">
                  <c:v>0.31404958677685951</c:v>
                </c:pt>
                <c:pt idx="2">
                  <c:v>0.10743801652892562</c:v>
                </c:pt>
                <c:pt idx="3">
                  <c:v>1.6528925619834711E-2</c:v>
                </c:pt>
                <c:pt idx="4">
                  <c:v>8.2644628099173556E-3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5FD3-421C-8244-6E8CE611AE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402048"/>
        <c:axId val="30403584"/>
      </c:lineChart>
      <c:catAx>
        <c:axId val="30402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t-EE"/>
          </a:p>
        </c:txPr>
        <c:crossAx val="30403584"/>
        <c:crosses val="autoZero"/>
        <c:auto val="1"/>
        <c:lblAlgn val="ctr"/>
        <c:lblOffset val="100"/>
        <c:noMultiLvlLbl val="0"/>
      </c:catAx>
      <c:valAx>
        <c:axId val="30403584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t-EE"/>
          </a:p>
        </c:txPr>
        <c:crossAx val="30402048"/>
        <c:crosses val="autoZero"/>
        <c:crossBetween val="between"/>
      </c:valAx>
      <c:spPr>
        <a:noFill/>
        <a:ln>
          <a:solidFill>
            <a:schemeClr val="bg1">
              <a:lumMod val="50000"/>
            </a:schemeClr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t-E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DISTR!$L$2368</c:f>
              <c:strCache>
                <c:ptCount val="1"/>
                <c:pt idx="0">
                  <c:v>EST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DISTR!$B$2451:$B$2455</c:f>
              <c:strCache>
                <c:ptCount val="5"/>
                <c:pt idx="0">
                  <c:v>&lt;2</c:v>
                </c:pt>
                <c:pt idx="1">
                  <c:v>&lt;3</c:v>
                </c:pt>
                <c:pt idx="2">
                  <c:v>&lt;4</c:v>
                </c:pt>
                <c:pt idx="3">
                  <c:v>&lt;5</c:v>
                </c:pt>
                <c:pt idx="4">
                  <c:v>&lt;=6</c:v>
                </c:pt>
              </c:strCache>
            </c:strRef>
          </c:cat>
          <c:val>
            <c:numRef>
              <c:f>DISTR!$L$2451:$L$2455</c:f>
              <c:numCache>
                <c:formatCode>0.0%</c:formatCode>
                <c:ptCount val="5"/>
                <c:pt idx="0">
                  <c:v>0.30960854092526691</c:v>
                </c:pt>
                <c:pt idx="1">
                  <c:v>0.39857651245551601</c:v>
                </c:pt>
                <c:pt idx="2">
                  <c:v>0.20996441281138789</c:v>
                </c:pt>
                <c:pt idx="3">
                  <c:v>7.1174377224199295E-2</c:v>
                </c:pt>
                <c:pt idx="4">
                  <c:v>1.0676156583629894E-2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1EF-4202-8D39-AFD2D55B9039}"/>
            </c:ext>
          </c:extLst>
        </c:ser>
        <c:ser>
          <c:idx val="1"/>
          <c:order val="1"/>
          <c:tx>
            <c:strRef>
              <c:f>DISTR!$M$2368</c:f>
              <c:strCache>
                <c:ptCount val="1"/>
                <c:pt idx="0">
                  <c:v>PL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DISTR!$B$2451:$B$2455</c:f>
              <c:strCache>
                <c:ptCount val="5"/>
                <c:pt idx="0">
                  <c:v>&lt;2</c:v>
                </c:pt>
                <c:pt idx="1">
                  <c:v>&lt;3</c:v>
                </c:pt>
                <c:pt idx="2">
                  <c:v>&lt;4</c:v>
                </c:pt>
                <c:pt idx="3">
                  <c:v>&lt;5</c:v>
                </c:pt>
                <c:pt idx="4">
                  <c:v>&lt;=6</c:v>
                </c:pt>
              </c:strCache>
            </c:strRef>
          </c:cat>
          <c:val>
            <c:numRef>
              <c:f>DISTR!$M$2451:$M$2455</c:f>
              <c:numCache>
                <c:formatCode>0.0%</c:formatCode>
                <c:ptCount val="5"/>
                <c:pt idx="0">
                  <c:v>0.20833333333333334</c:v>
                </c:pt>
                <c:pt idx="1">
                  <c:v>0.21759259259259259</c:v>
                </c:pt>
                <c:pt idx="2">
                  <c:v>0.34722222222222221</c:v>
                </c:pt>
                <c:pt idx="3">
                  <c:v>0.19444444444444445</c:v>
                </c:pt>
                <c:pt idx="4">
                  <c:v>3.2407407407407406E-2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1EF-4202-8D39-AFD2D55B9039}"/>
            </c:ext>
          </c:extLst>
        </c:ser>
        <c:ser>
          <c:idx val="2"/>
          <c:order val="2"/>
          <c:tx>
            <c:v>Nurses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DISTR!$B$2451:$B$2455</c:f>
              <c:strCache>
                <c:ptCount val="5"/>
                <c:pt idx="0">
                  <c:v>&lt;2</c:v>
                </c:pt>
                <c:pt idx="1">
                  <c:v>&lt;3</c:v>
                </c:pt>
                <c:pt idx="2">
                  <c:v>&lt;4</c:v>
                </c:pt>
                <c:pt idx="3">
                  <c:v>&lt;5</c:v>
                </c:pt>
                <c:pt idx="4">
                  <c:v>&lt;=6</c:v>
                </c:pt>
              </c:strCache>
            </c:strRef>
          </c:cat>
          <c:val>
            <c:numRef>
              <c:f>DISTR!$N$2451:$N$2455</c:f>
              <c:numCache>
                <c:formatCode>0.0%</c:formatCode>
                <c:ptCount val="5"/>
                <c:pt idx="0">
                  <c:v>0.55371900826446285</c:v>
                </c:pt>
                <c:pt idx="1">
                  <c:v>0.33884297520661155</c:v>
                </c:pt>
                <c:pt idx="2">
                  <c:v>9.0909090909090912E-2</c:v>
                </c:pt>
                <c:pt idx="3">
                  <c:v>8.2644628099173556E-3</c:v>
                </c:pt>
                <c:pt idx="4">
                  <c:v>8.2644628099173556E-3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E1EF-4202-8D39-AFD2D55B90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731904"/>
        <c:axId val="36737792"/>
      </c:lineChart>
      <c:catAx>
        <c:axId val="36731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t-EE"/>
          </a:p>
        </c:txPr>
        <c:crossAx val="36737792"/>
        <c:crosses val="autoZero"/>
        <c:auto val="1"/>
        <c:lblAlgn val="ctr"/>
        <c:lblOffset val="100"/>
        <c:noMultiLvlLbl val="0"/>
      </c:catAx>
      <c:valAx>
        <c:axId val="36737792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t-EE"/>
          </a:p>
        </c:txPr>
        <c:crossAx val="36731904"/>
        <c:crosses val="autoZero"/>
        <c:crossBetween val="between"/>
      </c:valAx>
      <c:spPr>
        <a:noFill/>
        <a:ln>
          <a:solidFill>
            <a:schemeClr val="bg1">
              <a:lumMod val="50000"/>
            </a:schemeClr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t-E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DISTR!$L$2368</c:f>
              <c:strCache>
                <c:ptCount val="1"/>
                <c:pt idx="0">
                  <c:v>EST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DISTR!$B$2478:$B$2482</c:f>
              <c:strCache>
                <c:ptCount val="5"/>
                <c:pt idx="0">
                  <c:v>&lt;2</c:v>
                </c:pt>
                <c:pt idx="1">
                  <c:v>&lt;3</c:v>
                </c:pt>
                <c:pt idx="2">
                  <c:v>&lt;4</c:v>
                </c:pt>
                <c:pt idx="3">
                  <c:v>&lt;5</c:v>
                </c:pt>
                <c:pt idx="4">
                  <c:v>&lt;=6</c:v>
                </c:pt>
              </c:strCache>
            </c:strRef>
          </c:cat>
          <c:val>
            <c:numRef>
              <c:f>DISTR!$L$2478:$L$2482</c:f>
              <c:numCache>
                <c:formatCode>0.0%</c:formatCode>
                <c:ptCount val="5"/>
                <c:pt idx="0">
                  <c:v>0.3914590747330961</c:v>
                </c:pt>
                <c:pt idx="1">
                  <c:v>0.37366548042704628</c:v>
                </c:pt>
                <c:pt idx="2">
                  <c:v>0.17437722419928825</c:v>
                </c:pt>
                <c:pt idx="3">
                  <c:v>6.0498220640569395E-2</c:v>
                </c:pt>
                <c:pt idx="4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7A1-4E94-98FA-73D216C1D5B0}"/>
            </c:ext>
          </c:extLst>
        </c:ser>
        <c:ser>
          <c:idx val="1"/>
          <c:order val="1"/>
          <c:tx>
            <c:strRef>
              <c:f>DISTR!$M$2368</c:f>
              <c:strCache>
                <c:ptCount val="1"/>
                <c:pt idx="0">
                  <c:v>PL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DISTR!$B$2478:$B$2482</c:f>
              <c:strCache>
                <c:ptCount val="5"/>
                <c:pt idx="0">
                  <c:v>&lt;2</c:v>
                </c:pt>
                <c:pt idx="1">
                  <c:v>&lt;3</c:v>
                </c:pt>
                <c:pt idx="2">
                  <c:v>&lt;4</c:v>
                </c:pt>
                <c:pt idx="3">
                  <c:v>&lt;5</c:v>
                </c:pt>
                <c:pt idx="4">
                  <c:v>&lt;=6</c:v>
                </c:pt>
              </c:strCache>
            </c:strRef>
          </c:cat>
          <c:val>
            <c:numRef>
              <c:f>DISTR!$M$2478:$M$2482</c:f>
              <c:numCache>
                <c:formatCode>0.0%</c:formatCode>
                <c:ptCount val="5"/>
                <c:pt idx="0">
                  <c:v>0.10185185185185185</c:v>
                </c:pt>
                <c:pt idx="1">
                  <c:v>0.26851851851851855</c:v>
                </c:pt>
                <c:pt idx="2">
                  <c:v>0.34722222222222221</c:v>
                </c:pt>
                <c:pt idx="3">
                  <c:v>0.23148148148148148</c:v>
                </c:pt>
                <c:pt idx="4">
                  <c:v>5.0925925925925923E-2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7A1-4E94-98FA-73D216C1D5B0}"/>
            </c:ext>
          </c:extLst>
        </c:ser>
        <c:ser>
          <c:idx val="2"/>
          <c:order val="2"/>
          <c:tx>
            <c:v>Nurses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DISTR!$B$2478:$B$2482</c:f>
              <c:strCache>
                <c:ptCount val="5"/>
                <c:pt idx="0">
                  <c:v>&lt;2</c:v>
                </c:pt>
                <c:pt idx="1">
                  <c:v>&lt;3</c:v>
                </c:pt>
                <c:pt idx="2">
                  <c:v>&lt;4</c:v>
                </c:pt>
                <c:pt idx="3">
                  <c:v>&lt;5</c:v>
                </c:pt>
                <c:pt idx="4">
                  <c:v>&lt;=6</c:v>
                </c:pt>
              </c:strCache>
            </c:strRef>
          </c:cat>
          <c:val>
            <c:numRef>
              <c:f>DISTR!$N$2478:$N$2482</c:f>
              <c:numCache>
                <c:formatCode>0.0%</c:formatCode>
                <c:ptCount val="5"/>
                <c:pt idx="0">
                  <c:v>0.69421487603305787</c:v>
                </c:pt>
                <c:pt idx="1">
                  <c:v>0.23966942148760331</c:v>
                </c:pt>
                <c:pt idx="2">
                  <c:v>5.7851239669421489E-2</c:v>
                </c:pt>
                <c:pt idx="3">
                  <c:v>0</c:v>
                </c:pt>
                <c:pt idx="4">
                  <c:v>8.2644628099173556E-3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67A1-4E94-98FA-73D216C1D5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390976"/>
        <c:axId val="55392512"/>
      </c:lineChart>
      <c:catAx>
        <c:axId val="55390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t-EE"/>
          </a:p>
        </c:txPr>
        <c:crossAx val="55392512"/>
        <c:crosses val="autoZero"/>
        <c:auto val="1"/>
        <c:lblAlgn val="ctr"/>
        <c:lblOffset val="100"/>
        <c:noMultiLvlLbl val="0"/>
      </c:catAx>
      <c:valAx>
        <c:axId val="55392512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t-EE"/>
          </a:p>
        </c:txPr>
        <c:crossAx val="55390976"/>
        <c:crosses val="autoZero"/>
        <c:crossBetween val="between"/>
      </c:valAx>
      <c:spPr>
        <a:noFill/>
        <a:ln>
          <a:solidFill>
            <a:schemeClr val="bg1">
              <a:lumMod val="50000"/>
            </a:schemeClr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t-E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DISTR!$L$2368</c:f>
              <c:strCache>
                <c:ptCount val="1"/>
                <c:pt idx="0">
                  <c:v>EST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DISTR!$B$2505:$B$2509</c:f>
              <c:strCache>
                <c:ptCount val="5"/>
                <c:pt idx="0">
                  <c:v>&lt;2</c:v>
                </c:pt>
                <c:pt idx="1">
                  <c:v>&lt;3</c:v>
                </c:pt>
                <c:pt idx="2">
                  <c:v>&lt;4</c:v>
                </c:pt>
                <c:pt idx="3">
                  <c:v>&lt;5</c:v>
                </c:pt>
                <c:pt idx="4">
                  <c:v>&lt;=6</c:v>
                </c:pt>
              </c:strCache>
            </c:strRef>
          </c:cat>
          <c:val>
            <c:numRef>
              <c:f>DISTR!$L$2505:$L$2509</c:f>
              <c:numCache>
                <c:formatCode>0.0%</c:formatCode>
                <c:ptCount val="5"/>
                <c:pt idx="0">
                  <c:v>0.21352313167259787</c:v>
                </c:pt>
                <c:pt idx="1">
                  <c:v>0.3487544483985765</c:v>
                </c:pt>
                <c:pt idx="2">
                  <c:v>0.29893238434163699</c:v>
                </c:pt>
                <c:pt idx="3">
                  <c:v>0.10676156583629894</c:v>
                </c:pt>
                <c:pt idx="4">
                  <c:v>3.2028469750889681E-2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E93-4E96-B50A-BABE46C7011E}"/>
            </c:ext>
          </c:extLst>
        </c:ser>
        <c:ser>
          <c:idx val="1"/>
          <c:order val="1"/>
          <c:tx>
            <c:strRef>
              <c:f>DISTR!$M$2368</c:f>
              <c:strCache>
                <c:ptCount val="1"/>
                <c:pt idx="0">
                  <c:v>PL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DISTR!$B$2505:$B$2509</c:f>
              <c:strCache>
                <c:ptCount val="5"/>
                <c:pt idx="0">
                  <c:v>&lt;2</c:v>
                </c:pt>
                <c:pt idx="1">
                  <c:v>&lt;3</c:v>
                </c:pt>
                <c:pt idx="2">
                  <c:v>&lt;4</c:v>
                </c:pt>
                <c:pt idx="3">
                  <c:v>&lt;5</c:v>
                </c:pt>
                <c:pt idx="4">
                  <c:v>&lt;=6</c:v>
                </c:pt>
              </c:strCache>
            </c:strRef>
          </c:cat>
          <c:val>
            <c:numRef>
              <c:f>DISTR!$M$2505:$M$2509</c:f>
              <c:numCache>
                <c:formatCode>0.0%</c:formatCode>
                <c:ptCount val="5"/>
                <c:pt idx="0">
                  <c:v>0.12962962962962962</c:v>
                </c:pt>
                <c:pt idx="1">
                  <c:v>0.21759259259259259</c:v>
                </c:pt>
                <c:pt idx="2">
                  <c:v>0.27777777777777779</c:v>
                </c:pt>
                <c:pt idx="3">
                  <c:v>0.28703703703703703</c:v>
                </c:pt>
                <c:pt idx="4">
                  <c:v>8.7962962962962965E-2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E93-4E96-B50A-BABE46C7011E}"/>
            </c:ext>
          </c:extLst>
        </c:ser>
        <c:ser>
          <c:idx val="2"/>
          <c:order val="2"/>
          <c:tx>
            <c:v>Nurses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DISTR!$B$2505:$B$2509</c:f>
              <c:strCache>
                <c:ptCount val="5"/>
                <c:pt idx="0">
                  <c:v>&lt;2</c:v>
                </c:pt>
                <c:pt idx="1">
                  <c:v>&lt;3</c:v>
                </c:pt>
                <c:pt idx="2">
                  <c:v>&lt;4</c:v>
                </c:pt>
                <c:pt idx="3">
                  <c:v>&lt;5</c:v>
                </c:pt>
                <c:pt idx="4">
                  <c:v>&lt;=6</c:v>
                </c:pt>
              </c:strCache>
            </c:strRef>
          </c:cat>
          <c:val>
            <c:numRef>
              <c:f>DISTR!$N$2505:$N$2509</c:f>
              <c:numCache>
                <c:formatCode>0.0%</c:formatCode>
                <c:ptCount val="5"/>
                <c:pt idx="0">
                  <c:v>0.30578512396694213</c:v>
                </c:pt>
                <c:pt idx="1">
                  <c:v>0.43801652892561982</c:v>
                </c:pt>
                <c:pt idx="2">
                  <c:v>0.19008264462809918</c:v>
                </c:pt>
                <c:pt idx="3">
                  <c:v>4.1322314049586778E-2</c:v>
                </c:pt>
                <c:pt idx="4">
                  <c:v>2.4793388429752067E-2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EE93-4E96-B50A-BABE46C701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429376"/>
        <c:axId val="55435264"/>
      </c:lineChart>
      <c:catAx>
        <c:axId val="55429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t-EE"/>
          </a:p>
        </c:txPr>
        <c:crossAx val="55435264"/>
        <c:crosses val="autoZero"/>
        <c:auto val="1"/>
        <c:lblAlgn val="ctr"/>
        <c:lblOffset val="100"/>
        <c:noMultiLvlLbl val="0"/>
      </c:catAx>
      <c:valAx>
        <c:axId val="55435264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t-EE"/>
          </a:p>
        </c:txPr>
        <c:crossAx val="55429376"/>
        <c:crosses val="autoZero"/>
        <c:crossBetween val="between"/>
      </c:valAx>
      <c:spPr>
        <a:noFill/>
        <a:ln>
          <a:solidFill>
            <a:schemeClr val="bg1">
              <a:lumMod val="50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t-EE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DISTR!$L$2368</c:f>
              <c:strCache>
                <c:ptCount val="1"/>
                <c:pt idx="0">
                  <c:v>EST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DISTR!$B$2532:$B$2536</c:f>
              <c:strCache>
                <c:ptCount val="5"/>
                <c:pt idx="0">
                  <c:v>&lt;2</c:v>
                </c:pt>
                <c:pt idx="1">
                  <c:v>&lt;3</c:v>
                </c:pt>
                <c:pt idx="2">
                  <c:v>&lt;4</c:v>
                </c:pt>
                <c:pt idx="3">
                  <c:v>&lt;5</c:v>
                </c:pt>
                <c:pt idx="4">
                  <c:v>&lt;=6</c:v>
                </c:pt>
              </c:strCache>
            </c:strRef>
          </c:cat>
          <c:val>
            <c:numRef>
              <c:f>DISTR!$L$2532:$L$2536</c:f>
              <c:numCache>
                <c:formatCode>0.0%</c:formatCode>
                <c:ptCount val="5"/>
                <c:pt idx="0">
                  <c:v>0.29537366548042704</c:v>
                </c:pt>
                <c:pt idx="1">
                  <c:v>0.31316725978647686</c:v>
                </c:pt>
                <c:pt idx="2">
                  <c:v>0.20996441281138789</c:v>
                </c:pt>
                <c:pt idx="3">
                  <c:v>0.12811387900355872</c:v>
                </c:pt>
                <c:pt idx="4">
                  <c:v>5.3380782918149468E-2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540-4D1B-B73C-17D1BA37F85A}"/>
            </c:ext>
          </c:extLst>
        </c:ser>
        <c:ser>
          <c:idx val="1"/>
          <c:order val="1"/>
          <c:tx>
            <c:strRef>
              <c:f>DISTR!$M$2368</c:f>
              <c:strCache>
                <c:ptCount val="1"/>
                <c:pt idx="0">
                  <c:v>PL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DISTR!$B$2532:$B$2536</c:f>
              <c:strCache>
                <c:ptCount val="5"/>
                <c:pt idx="0">
                  <c:v>&lt;2</c:v>
                </c:pt>
                <c:pt idx="1">
                  <c:v>&lt;3</c:v>
                </c:pt>
                <c:pt idx="2">
                  <c:v>&lt;4</c:v>
                </c:pt>
                <c:pt idx="3">
                  <c:v>&lt;5</c:v>
                </c:pt>
                <c:pt idx="4">
                  <c:v>&lt;=6</c:v>
                </c:pt>
              </c:strCache>
            </c:strRef>
          </c:cat>
          <c:val>
            <c:numRef>
              <c:f>DISTR!$M$2532:$M$2536</c:f>
              <c:numCache>
                <c:formatCode>0.0%</c:formatCode>
                <c:ptCount val="5"/>
                <c:pt idx="0">
                  <c:v>0.17129629629629631</c:v>
                </c:pt>
                <c:pt idx="1">
                  <c:v>0.17129629629629631</c:v>
                </c:pt>
                <c:pt idx="2">
                  <c:v>0.33333333333333331</c:v>
                </c:pt>
                <c:pt idx="3">
                  <c:v>0.24537037037037038</c:v>
                </c:pt>
                <c:pt idx="4">
                  <c:v>7.8703703703703706E-2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540-4D1B-B73C-17D1BA37F85A}"/>
            </c:ext>
          </c:extLst>
        </c:ser>
        <c:ser>
          <c:idx val="2"/>
          <c:order val="2"/>
          <c:tx>
            <c:v>Nurses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DISTR!$B$2532:$B$2536</c:f>
              <c:strCache>
                <c:ptCount val="5"/>
                <c:pt idx="0">
                  <c:v>&lt;2</c:v>
                </c:pt>
                <c:pt idx="1">
                  <c:v>&lt;3</c:v>
                </c:pt>
                <c:pt idx="2">
                  <c:v>&lt;4</c:v>
                </c:pt>
                <c:pt idx="3">
                  <c:v>&lt;5</c:v>
                </c:pt>
                <c:pt idx="4">
                  <c:v>&lt;=6</c:v>
                </c:pt>
              </c:strCache>
            </c:strRef>
          </c:cat>
          <c:val>
            <c:numRef>
              <c:f>DISTR!$N$2532:$N$2536</c:f>
              <c:numCache>
                <c:formatCode>0.0%</c:formatCode>
                <c:ptCount val="5"/>
                <c:pt idx="0">
                  <c:v>0.54545454545454541</c:v>
                </c:pt>
                <c:pt idx="1">
                  <c:v>0.2231404958677686</c:v>
                </c:pt>
                <c:pt idx="2">
                  <c:v>0.14049586776859505</c:v>
                </c:pt>
                <c:pt idx="3">
                  <c:v>5.7851239669421489E-2</c:v>
                </c:pt>
                <c:pt idx="4">
                  <c:v>3.3057851239669422E-2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4540-4D1B-B73C-17D1BA37F8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097600"/>
        <c:axId val="51099136"/>
      </c:lineChart>
      <c:catAx>
        <c:axId val="51097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t-EE"/>
          </a:p>
        </c:txPr>
        <c:crossAx val="51099136"/>
        <c:crosses val="autoZero"/>
        <c:auto val="1"/>
        <c:lblAlgn val="ctr"/>
        <c:lblOffset val="100"/>
        <c:noMultiLvlLbl val="0"/>
      </c:catAx>
      <c:valAx>
        <c:axId val="51099136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t-EE"/>
          </a:p>
        </c:txPr>
        <c:crossAx val="51097600"/>
        <c:crosses val="autoZero"/>
        <c:crossBetween val="between"/>
      </c:valAx>
      <c:spPr>
        <a:noFill/>
        <a:ln>
          <a:solidFill>
            <a:schemeClr val="bg1">
              <a:lumMod val="50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t-EE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DISTR!$L$2368</c:f>
              <c:strCache>
                <c:ptCount val="1"/>
                <c:pt idx="0">
                  <c:v>EST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DISTR!$B$2559:$B$2563</c:f>
              <c:strCache>
                <c:ptCount val="5"/>
                <c:pt idx="0">
                  <c:v>&lt;2</c:v>
                </c:pt>
                <c:pt idx="1">
                  <c:v>&lt;3</c:v>
                </c:pt>
                <c:pt idx="2">
                  <c:v>&lt;4</c:v>
                </c:pt>
                <c:pt idx="3">
                  <c:v>&lt;5</c:v>
                </c:pt>
                <c:pt idx="4">
                  <c:v>&lt;=6</c:v>
                </c:pt>
              </c:strCache>
            </c:strRef>
          </c:cat>
          <c:val>
            <c:numRef>
              <c:f>DISTR!$L$2559:$L$2563</c:f>
              <c:numCache>
                <c:formatCode>0.0%</c:formatCode>
                <c:ptCount val="5"/>
                <c:pt idx="0">
                  <c:v>0.29537366548042704</c:v>
                </c:pt>
                <c:pt idx="1">
                  <c:v>0.32384341637010677</c:v>
                </c:pt>
                <c:pt idx="2">
                  <c:v>0.19572953736654805</c:v>
                </c:pt>
                <c:pt idx="3">
                  <c:v>0.13523131672597866</c:v>
                </c:pt>
                <c:pt idx="4">
                  <c:v>4.9822064056939501E-2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097-40ED-B7B3-E659CD40D275}"/>
            </c:ext>
          </c:extLst>
        </c:ser>
        <c:ser>
          <c:idx val="1"/>
          <c:order val="1"/>
          <c:tx>
            <c:strRef>
              <c:f>DISTR!$M$2368</c:f>
              <c:strCache>
                <c:ptCount val="1"/>
                <c:pt idx="0">
                  <c:v>PL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DISTR!$B$2559:$B$2563</c:f>
              <c:strCache>
                <c:ptCount val="5"/>
                <c:pt idx="0">
                  <c:v>&lt;2</c:v>
                </c:pt>
                <c:pt idx="1">
                  <c:v>&lt;3</c:v>
                </c:pt>
                <c:pt idx="2">
                  <c:v>&lt;4</c:v>
                </c:pt>
                <c:pt idx="3">
                  <c:v>&lt;5</c:v>
                </c:pt>
                <c:pt idx="4">
                  <c:v>&lt;=6</c:v>
                </c:pt>
              </c:strCache>
            </c:strRef>
          </c:cat>
          <c:val>
            <c:numRef>
              <c:f>DISTR!$M$2559:$M$2563</c:f>
              <c:numCache>
                <c:formatCode>0.0%</c:formatCode>
                <c:ptCount val="5"/>
                <c:pt idx="0">
                  <c:v>0.23148148148148148</c:v>
                </c:pt>
                <c:pt idx="1">
                  <c:v>0.19444444444444445</c:v>
                </c:pt>
                <c:pt idx="2">
                  <c:v>0.21759259259259259</c:v>
                </c:pt>
                <c:pt idx="3">
                  <c:v>0.21759259259259259</c:v>
                </c:pt>
                <c:pt idx="4">
                  <c:v>0.1388888888888889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097-40ED-B7B3-E659CD40D275}"/>
            </c:ext>
          </c:extLst>
        </c:ser>
        <c:ser>
          <c:idx val="2"/>
          <c:order val="2"/>
          <c:tx>
            <c:v>Nurses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DISTR!$B$2559:$B$2563</c:f>
              <c:strCache>
                <c:ptCount val="5"/>
                <c:pt idx="0">
                  <c:v>&lt;2</c:v>
                </c:pt>
                <c:pt idx="1">
                  <c:v>&lt;3</c:v>
                </c:pt>
                <c:pt idx="2">
                  <c:v>&lt;4</c:v>
                </c:pt>
                <c:pt idx="3">
                  <c:v>&lt;5</c:v>
                </c:pt>
                <c:pt idx="4">
                  <c:v>&lt;=6</c:v>
                </c:pt>
              </c:strCache>
            </c:strRef>
          </c:cat>
          <c:val>
            <c:numRef>
              <c:f>DISTR!$N$2559:$N$2563</c:f>
              <c:numCache>
                <c:formatCode>0.0%</c:formatCode>
                <c:ptCount val="5"/>
                <c:pt idx="0">
                  <c:v>0.66115702479338845</c:v>
                </c:pt>
                <c:pt idx="1">
                  <c:v>0.18181818181818182</c:v>
                </c:pt>
                <c:pt idx="2">
                  <c:v>4.9586776859504134E-2</c:v>
                </c:pt>
                <c:pt idx="3">
                  <c:v>5.7851239669421489E-2</c:v>
                </c:pt>
                <c:pt idx="4">
                  <c:v>4.9586776859504134E-2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9097-40ED-B7B3-E659CD40D2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715328"/>
        <c:axId val="55716864"/>
      </c:lineChart>
      <c:catAx>
        <c:axId val="5571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t-EE"/>
          </a:p>
        </c:txPr>
        <c:crossAx val="55716864"/>
        <c:crosses val="autoZero"/>
        <c:auto val="1"/>
        <c:lblAlgn val="ctr"/>
        <c:lblOffset val="100"/>
        <c:noMultiLvlLbl val="0"/>
      </c:catAx>
      <c:valAx>
        <c:axId val="55716864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t-EE"/>
          </a:p>
        </c:txPr>
        <c:crossAx val="55715328"/>
        <c:crosses val="autoZero"/>
        <c:crossBetween val="between"/>
      </c:valAx>
      <c:spPr>
        <a:noFill/>
        <a:ln>
          <a:solidFill>
            <a:schemeClr val="bg1">
              <a:lumMod val="50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t-EE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DISTR!$L$2368</c:f>
              <c:strCache>
                <c:ptCount val="1"/>
                <c:pt idx="0">
                  <c:v>EST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DISTR!$B$2613:$B$2617</c:f>
              <c:strCache>
                <c:ptCount val="5"/>
                <c:pt idx="0">
                  <c:v>&lt;2</c:v>
                </c:pt>
                <c:pt idx="1">
                  <c:v>&lt;3</c:v>
                </c:pt>
                <c:pt idx="2">
                  <c:v>&lt;4</c:v>
                </c:pt>
                <c:pt idx="3">
                  <c:v>&lt;5</c:v>
                </c:pt>
                <c:pt idx="4">
                  <c:v>&lt;=6</c:v>
                </c:pt>
              </c:strCache>
            </c:strRef>
          </c:cat>
          <c:val>
            <c:numRef>
              <c:f>DISTR!$L$2613:$L$2617</c:f>
              <c:numCache>
                <c:formatCode>0.0%</c:formatCode>
                <c:ptCount val="5"/>
                <c:pt idx="0">
                  <c:v>0.23487544483985764</c:v>
                </c:pt>
                <c:pt idx="1">
                  <c:v>0.32384341637010677</c:v>
                </c:pt>
                <c:pt idx="2">
                  <c:v>0.2597864768683274</c:v>
                </c:pt>
                <c:pt idx="3">
                  <c:v>0.12099644128113879</c:v>
                </c:pt>
                <c:pt idx="4">
                  <c:v>6.0498220640569395E-2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B02-409C-B01D-AD7DA47D4F3C}"/>
            </c:ext>
          </c:extLst>
        </c:ser>
        <c:ser>
          <c:idx val="1"/>
          <c:order val="1"/>
          <c:tx>
            <c:strRef>
              <c:f>DISTR!$M$2368</c:f>
              <c:strCache>
                <c:ptCount val="1"/>
                <c:pt idx="0">
                  <c:v>PL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DISTR!$B$2613:$B$2617</c:f>
              <c:strCache>
                <c:ptCount val="5"/>
                <c:pt idx="0">
                  <c:v>&lt;2</c:v>
                </c:pt>
                <c:pt idx="1">
                  <c:v>&lt;3</c:v>
                </c:pt>
                <c:pt idx="2">
                  <c:v>&lt;4</c:v>
                </c:pt>
                <c:pt idx="3">
                  <c:v>&lt;5</c:v>
                </c:pt>
                <c:pt idx="4">
                  <c:v>&lt;=6</c:v>
                </c:pt>
              </c:strCache>
            </c:strRef>
          </c:cat>
          <c:val>
            <c:numRef>
              <c:f>DISTR!$M$2613:$M$2617</c:f>
              <c:numCache>
                <c:formatCode>0.0%</c:formatCode>
                <c:ptCount val="5"/>
                <c:pt idx="0">
                  <c:v>0.16666666666666666</c:v>
                </c:pt>
                <c:pt idx="1">
                  <c:v>0.18981481481481483</c:v>
                </c:pt>
                <c:pt idx="2">
                  <c:v>0.32870370370370372</c:v>
                </c:pt>
                <c:pt idx="3">
                  <c:v>0.22685185185185186</c:v>
                </c:pt>
                <c:pt idx="4">
                  <c:v>8.7962962962962965E-2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B02-409C-B01D-AD7DA47D4F3C}"/>
            </c:ext>
          </c:extLst>
        </c:ser>
        <c:ser>
          <c:idx val="2"/>
          <c:order val="2"/>
          <c:tx>
            <c:v>Nurses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DISTR!$B$2613:$B$2617</c:f>
              <c:strCache>
                <c:ptCount val="5"/>
                <c:pt idx="0">
                  <c:v>&lt;2</c:v>
                </c:pt>
                <c:pt idx="1">
                  <c:v>&lt;3</c:v>
                </c:pt>
                <c:pt idx="2">
                  <c:v>&lt;4</c:v>
                </c:pt>
                <c:pt idx="3">
                  <c:v>&lt;5</c:v>
                </c:pt>
                <c:pt idx="4">
                  <c:v>&lt;=6</c:v>
                </c:pt>
              </c:strCache>
            </c:strRef>
          </c:cat>
          <c:val>
            <c:numRef>
              <c:f>DISTR!$N$2613:$N$2617</c:f>
              <c:numCache>
                <c:formatCode>0.0%</c:formatCode>
                <c:ptCount val="5"/>
                <c:pt idx="0">
                  <c:v>0.17355371900826447</c:v>
                </c:pt>
                <c:pt idx="1">
                  <c:v>0.42148760330578511</c:v>
                </c:pt>
                <c:pt idx="2">
                  <c:v>0.27272727272727271</c:v>
                </c:pt>
                <c:pt idx="3">
                  <c:v>8.2644628099173556E-2</c:v>
                </c:pt>
                <c:pt idx="4">
                  <c:v>4.9586776859504134E-2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7B02-409C-B01D-AD7DA47D4F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778304"/>
        <c:axId val="55788288"/>
      </c:lineChart>
      <c:catAx>
        <c:axId val="55778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t-EE"/>
          </a:p>
        </c:txPr>
        <c:crossAx val="55788288"/>
        <c:crosses val="autoZero"/>
        <c:auto val="1"/>
        <c:lblAlgn val="ctr"/>
        <c:lblOffset val="100"/>
        <c:noMultiLvlLbl val="0"/>
      </c:catAx>
      <c:valAx>
        <c:axId val="55788288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t-EE"/>
          </a:p>
        </c:txPr>
        <c:crossAx val="55778304"/>
        <c:crosses val="autoZero"/>
        <c:crossBetween val="between"/>
      </c:valAx>
      <c:spPr>
        <a:noFill/>
        <a:ln>
          <a:solidFill>
            <a:schemeClr val="bg1">
              <a:lumMod val="50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t-EE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64271F-56E6-464D-A3E0-A4BDDB9764AD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5A124-B25C-4174-A2B7-6E18A7908C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893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5A124-B25C-4174-A2B7-6E18A7908C9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746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0" y="-1"/>
            <a:ext cx="12192000" cy="6810743"/>
            <a:chOff x="0" y="-1"/>
            <a:chExt cx="12192000" cy="6810743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0" y="-1"/>
              <a:ext cx="12192000" cy="6810743"/>
              <a:chOff x="0" y="-1"/>
              <a:chExt cx="12192000" cy="6810743"/>
            </a:xfrm>
          </p:grpSpPr>
          <p:pic>
            <p:nvPicPr>
              <p:cNvPr id="10" name="Picture 9"/>
              <p:cNvPicPr>
                <a:picLocks noMove="1"/>
              </p:cNvPicPr>
              <p:nvPr userDrawn="1">
                <p:custDataLst>
                  <p:tags r:id="rId2"/>
                </p:custDataLst>
              </p:nvPr>
            </p:nvPicPr>
            <p:blipFill>
              <a:blip r:embed="rId4"/>
              <a:stretch>
                <a:fillRect/>
              </a:stretch>
            </p:blipFill>
            <p:spPr>
              <a:xfrm>
                <a:off x="0" y="-1"/>
                <a:ext cx="12192000" cy="6810743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 userDrawn="1"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248900" y="5863883"/>
                <a:ext cx="1709556" cy="672647"/>
              </a:xfrm>
              <a:prstGeom prst="rect">
                <a:avLst/>
              </a:prstGeom>
            </p:spPr>
          </p:pic>
        </p:grpSp>
        <p:sp>
          <p:nvSpPr>
            <p:cNvPr id="9" name="Rectangle 8"/>
            <p:cNvSpPr/>
            <p:nvPr userDrawn="1"/>
          </p:nvSpPr>
          <p:spPr>
            <a:xfrm>
              <a:off x="0" y="-1"/>
              <a:ext cx="12192000" cy="55770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04900" y="2187230"/>
            <a:ext cx="9144000" cy="1906587"/>
          </a:xfrm>
          <a:prstGeom prst="rect">
            <a:avLst/>
          </a:prstGeom>
        </p:spPr>
        <p:txBody>
          <a:bodyPr anchor="t"/>
          <a:lstStyle>
            <a:lvl1pPr algn="l">
              <a:defRPr sz="5600" baseline="0">
                <a:solidFill>
                  <a:srgbClr val="004A8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t-EE" dirty="0"/>
              <a:t>Presentatsioon</a:t>
            </a:r>
            <a:br>
              <a:rPr lang="et-EE" dirty="0"/>
            </a:br>
            <a:r>
              <a:rPr lang="en-US" dirty="0" err="1"/>
              <a:t>PERHile</a:t>
            </a:r>
            <a:endParaRPr lang="ru-RU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6795081"/>
            <a:ext cx="12192000" cy="78581"/>
          </a:xfrm>
          <a:prstGeom prst="rect">
            <a:avLst/>
          </a:prstGeom>
          <a:solidFill>
            <a:srgbClr val="EC22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8801" y="76197"/>
            <a:ext cx="2762235" cy="2762235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0" y="6300680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5760EBB3-55F0-45B9-956F-2DDC0B93B6D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2723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0" y="-1"/>
            <a:ext cx="12192000" cy="6871808"/>
            <a:chOff x="0" y="-1"/>
            <a:chExt cx="12192000" cy="6871808"/>
          </a:xfrm>
        </p:grpSpPr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2192000" cy="6871807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 userDrawn="1"/>
          </p:nvSpPr>
          <p:spPr>
            <a:xfrm>
              <a:off x="0" y="-1"/>
              <a:ext cx="12192000" cy="603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76300" y="384180"/>
            <a:ext cx="10515600" cy="9207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4A8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t-EE" dirty="0"/>
              <a:t>Pealkiri</a:t>
            </a:r>
            <a:endParaRPr lang="ru-RU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756443" y="0"/>
            <a:ext cx="45719" cy="984251"/>
          </a:xfrm>
          <a:prstGeom prst="rect">
            <a:avLst/>
          </a:prstGeom>
          <a:solidFill>
            <a:srgbClr val="D6D8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6D8D9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0" y="6793226"/>
            <a:ext cx="12192000" cy="78581"/>
          </a:xfrm>
          <a:prstGeom prst="rect">
            <a:avLst/>
          </a:prstGeom>
          <a:solidFill>
            <a:srgbClr val="EC22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876300" y="1541509"/>
            <a:ext cx="10515600" cy="40356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9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t-EE" dirty="0"/>
              <a:t>Alapealkiri või tähtsam punkt</a:t>
            </a:r>
            <a:endParaRPr lang="ru-R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876299" y="2495550"/>
            <a:ext cx="10515601" cy="32131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80"/>
              </a:lnSpc>
              <a:buFontTx/>
              <a:buNone/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Each major area has a hospital network, which provides medical services by a tertiary level hospital and/ or central hospital. A hospital should be located max. 70 km (1 hour) from a potential patient.</a:t>
            </a:r>
            <a:endParaRPr lang="et-EE" dirty="0"/>
          </a:p>
          <a:p>
            <a:pPr lvl="0"/>
            <a:endParaRPr lang="en-US" dirty="0"/>
          </a:p>
          <a:p>
            <a:pPr lvl="0"/>
            <a:r>
              <a:rPr lang="en-US" dirty="0"/>
              <a:t>Each major area has a hospital network, which provides medical services by a tertiary level hospital and/ or central hospital. A hospital should be located max. 70 km (1 hour) from a potential patient.</a:t>
            </a:r>
            <a:endParaRPr lang="ru-RU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76" y="6200206"/>
            <a:ext cx="1084760" cy="426813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0" y="6300680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5760EBB3-55F0-45B9-956F-2DDC0B93B6D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9258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776018"/>
            <a:ext cx="12192000" cy="81982"/>
          </a:xfrm>
          <a:prstGeom prst="rect">
            <a:avLst/>
          </a:prstGeom>
          <a:solidFill>
            <a:srgbClr val="EC22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0" y="-1"/>
            <a:ext cx="12192000" cy="6871808"/>
            <a:chOff x="0" y="-1"/>
            <a:chExt cx="12192000" cy="6871808"/>
          </a:xfrm>
        </p:grpSpPr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0" y="0"/>
              <a:ext cx="12192000" cy="6871807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 userDrawn="1"/>
          </p:nvSpPr>
          <p:spPr>
            <a:xfrm>
              <a:off x="0" y="-1"/>
              <a:ext cx="12192000" cy="603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76" y="6200206"/>
            <a:ext cx="1084760" cy="42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050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532014"/>
            <a:ext cx="9144000" cy="3240136"/>
          </a:xfrm>
        </p:spPr>
        <p:txBody>
          <a:bodyPr/>
          <a:lstStyle/>
          <a:p>
            <a:r>
              <a:rPr lang="et-EE" dirty="0">
                <a:solidFill>
                  <a:srgbClr val="004A8F"/>
                </a:solidFill>
              </a:rPr>
              <a:t>Tehnostress</a:t>
            </a:r>
            <a:br>
              <a:rPr lang="et-EE" dirty="0">
                <a:solidFill>
                  <a:srgbClr val="004A8F"/>
                </a:solidFill>
              </a:rPr>
            </a:br>
            <a:r>
              <a:rPr lang="et-EE" sz="3600" dirty="0"/>
              <a:t>Triin Hellamaa, </a:t>
            </a:r>
            <a:r>
              <a:rPr lang="et-EE" sz="3600" dirty="0" err="1"/>
              <a:t>MSSc</a:t>
            </a:r>
            <a:endParaRPr lang="ru-RU" dirty="0">
              <a:solidFill>
                <a:srgbClr val="004A8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760EBB3-55F0-45B9-956F-2DDC0B93B6D0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6050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Käitumuslikud aspektid</a:t>
            </a:r>
            <a:br>
              <a:rPr lang="et-EE" dirty="0"/>
            </a:br>
            <a:endParaRPr lang="et-EE" dirty="0"/>
          </a:p>
        </p:txBody>
      </p:sp>
      <p:sp>
        <p:nvSpPr>
          <p:cNvPr id="4" name="Teksti kohatäide 3"/>
          <p:cNvSpPr>
            <a:spLocks noGrp="1"/>
          </p:cNvSpPr>
          <p:nvPr>
            <p:ph type="body" sz="quarter" idx="13"/>
          </p:nvPr>
        </p:nvSpPr>
        <p:spPr>
          <a:xfrm>
            <a:off x="876299" y="1178097"/>
            <a:ext cx="10515601" cy="4403724"/>
          </a:xfrm>
        </p:spPr>
        <p:txBody>
          <a:bodyPr/>
          <a:lstStyle/>
          <a:p>
            <a:endParaRPr lang="et-EE" dirty="0"/>
          </a:p>
          <a:p>
            <a:endParaRPr lang="et-EE" dirty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760EBB3-55F0-45B9-956F-2DDC0B93B6D0}" type="slidenum">
              <a:rPr lang="ru-RU" smtClean="0"/>
              <a:pPr/>
              <a:t>10</a:t>
            </a:fld>
            <a:endParaRPr lang="ru-RU" dirty="0"/>
          </a:p>
        </p:txBody>
      </p:sp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2999304045"/>
              </p:ext>
            </p:extLst>
          </p:nvPr>
        </p:nvGraphicFramePr>
        <p:xfrm>
          <a:off x="2743200" y="1304926"/>
          <a:ext cx="6639339" cy="4035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8824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Tehno</a:t>
            </a:r>
            <a:r>
              <a:rPr lang="et-EE" dirty="0"/>
              <a:t>-üleküllus</a:t>
            </a:r>
            <a:br>
              <a:rPr lang="et-EE" dirty="0"/>
            </a:br>
            <a:endParaRPr lang="et-EE" dirty="0"/>
          </a:p>
        </p:txBody>
      </p:sp>
      <p:sp>
        <p:nvSpPr>
          <p:cNvPr id="4" name="Teksti kohatäide 3"/>
          <p:cNvSpPr>
            <a:spLocks noGrp="1"/>
          </p:cNvSpPr>
          <p:nvPr>
            <p:ph type="body" sz="quarter" idx="13"/>
          </p:nvPr>
        </p:nvSpPr>
        <p:spPr>
          <a:xfrm>
            <a:off x="876299" y="1178097"/>
            <a:ext cx="10515601" cy="4403724"/>
          </a:xfrm>
        </p:spPr>
        <p:txBody>
          <a:bodyPr/>
          <a:lstStyle/>
          <a:p>
            <a:endParaRPr lang="et-EE" dirty="0"/>
          </a:p>
          <a:p>
            <a:endParaRPr lang="et-EE" dirty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760EBB3-55F0-45B9-956F-2DDC0B93B6D0}" type="slidenum">
              <a:rPr lang="ru-RU" smtClean="0"/>
              <a:pPr/>
              <a:t>11</a:t>
            </a:fld>
            <a:endParaRPr lang="ru-RU" dirty="0"/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3195848818"/>
              </p:ext>
            </p:extLst>
          </p:nvPr>
        </p:nvGraphicFramePr>
        <p:xfrm>
          <a:off x="2849217" y="1304927"/>
          <a:ext cx="6665843" cy="4276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6914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Tehno</a:t>
            </a:r>
            <a:r>
              <a:rPr lang="et-EE" dirty="0"/>
              <a:t>-invasioon</a:t>
            </a:r>
            <a:br>
              <a:rPr lang="et-EE" dirty="0"/>
            </a:br>
            <a:endParaRPr lang="et-EE" dirty="0"/>
          </a:p>
        </p:txBody>
      </p:sp>
      <p:sp>
        <p:nvSpPr>
          <p:cNvPr id="4" name="Teksti kohatäide 3"/>
          <p:cNvSpPr>
            <a:spLocks noGrp="1"/>
          </p:cNvSpPr>
          <p:nvPr>
            <p:ph type="body" sz="quarter" idx="13"/>
          </p:nvPr>
        </p:nvSpPr>
        <p:spPr>
          <a:xfrm>
            <a:off x="876299" y="1178097"/>
            <a:ext cx="10515601" cy="4403724"/>
          </a:xfrm>
        </p:spPr>
        <p:txBody>
          <a:bodyPr/>
          <a:lstStyle/>
          <a:p>
            <a:endParaRPr lang="et-EE" dirty="0"/>
          </a:p>
          <a:p>
            <a:endParaRPr lang="et-EE" dirty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760EBB3-55F0-45B9-956F-2DDC0B93B6D0}" type="slidenum">
              <a:rPr lang="ru-RU" smtClean="0"/>
              <a:pPr/>
              <a:t>12</a:t>
            </a:fld>
            <a:endParaRPr lang="ru-RU" dirty="0"/>
          </a:p>
        </p:txBody>
      </p:sp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1721074058"/>
              </p:ext>
            </p:extLst>
          </p:nvPr>
        </p:nvGraphicFramePr>
        <p:xfrm>
          <a:off x="2544417" y="1178097"/>
          <a:ext cx="6692347" cy="4403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9389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Tehno</a:t>
            </a:r>
            <a:r>
              <a:rPr lang="et-EE" dirty="0"/>
              <a:t>-keerukus</a:t>
            </a:r>
            <a:br>
              <a:rPr lang="et-EE" dirty="0"/>
            </a:br>
            <a:endParaRPr lang="et-EE" dirty="0"/>
          </a:p>
        </p:txBody>
      </p:sp>
      <p:sp>
        <p:nvSpPr>
          <p:cNvPr id="4" name="Teksti kohatäide 3"/>
          <p:cNvSpPr>
            <a:spLocks noGrp="1"/>
          </p:cNvSpPr>
          <p:nvPr>
            <p:ph type="body" sz="quarter" idx="13"/>
          </p:nvPr>
        </p:nvSpPr>
        <p:spPr>
          <a:xfrm>
            <a:off x="876299" y="1178097"/>
            <a:ext cx="10515601" cy="4403724"/>
          </a:xfrm>
        </p:spPr>
        <p:txBody>
          <a:bodyPr/>
          <a:lstStyle/>
          <a:p>
            <a:endParaRPr lang="et-EE" dirty="0"/>
          </a:p>
          <a:p>
            <a:endParaRPr lang="et-EE" dirty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760EBB3-55F0-45B9-956F-2DDC0B93B6D0}" type="slidenum">
              <a:rPr lang="ru-RU" smtClean="0"/>
              <a:pPr/>
              <a:t>13</a:t>
            </a:fld>
            <a:endParaRPr lang="ru-RU" dirty="0"/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2889445170"/>
              </p:ext>
            </p:extLst>
          </p:nvPr>
        </p:nvGraphicFramePr>
        <p:xfrm>
          <a:off x="2743200" y="1178097"/>
          <a:ext cx="6440557" cy="4096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3910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Tehno</a:t>
            </a:r>
            <a:r>
              <a:rPr lang="et-EE" dirty="0"/>
              <a:t>-ebakindlus</a:t>
            </a:r>
            <a:br>
              <a:rPr lang="et-EE" dirty="0"/>
            </a:br>
            <a:endParaRPr lang="et-EE" dirty="0"/>
          </a:p>
        </p:txBody>
      </p:sp>
      <p:sp>
        <p:nvSpPr>
          <p:cNvPr id="4" name="Teksti kohatäide 3"/>
          <p:cNvSpPr>
            <a:spLocks noGrp="1"/>
          </p:cNvSpPr>
          <p:nvPr>
            <p:ph type="body" sz="quarter" idx="13"/>
          </p:nvPr>
        </p:nvSpPr>
        <p:spPr>
          <a:xfrm>
            <a:off x="876299" y="1178097"/>
            <a:ext cx="10515601" cy="4403724"/>
          </a:xfrm>
        </p:spPr>
        <p:txBody>
          <a:bodyPr/>
          <a:lstStyle/>
          <a:p>
            <a:endParaRPr lang="et-EE" dirty="0"/>
          </a:p>
          <a:p>
            <a:endParaRPr lang="et-EE" dirty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760EBB3-55F0-45B9-956F-2DDC0B93B6D0}" type="slidenum">
              <a:rPr lang="ru-RU" smtClean="0"/>
              <a:pPr/>
              <a:t>14</a:t>
            </a:fld>
            <a:endParaRPr lang="ru-RU" dirty="0"/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829273988"/>
              </p:ext>
            </p:extLst>
          </p:nvPr>
        </p:nvGraphicFramePr>
        <p:xfrm>
          <a:off x="2637183" y="1304927"/>
          <a:ext cx="6705599" cy="4276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6589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Tehno</a:t>
            </a:r>
            <a:r>
              <a:rPr lang="et-EE" dirty="0"/>
              <a:t>-kindlusetus</a:t>
            </a:r>
            <a:br>
              <a:rPr lang="et-EE" dirty="0"/>
            </a:br>
            <a:endParaRPr lang="et-EE" dirty="0"/>
          </a:p>
        </p:txBody>
      </p:sp>
      <p:sp>
        <p:nvSpPr>
          <p:cNvPr id="4" name="Teksti kohatäide 3"/>
          <p:cNvSpPr>
            <a:spLocks noGrp="1"/>
          </p:cNvSpPr>
          <p:nvPr>
            <p:ph type="body" sz="quarter" idx="13"/>
          </p:nvPr>
        </p:nvSpPr>
        <p:spPr>
          <a:xfrm>
            <a:off x="876299" y="1178097"/>
            <a:ext cx="10515601" cy="4403724"/>
          </a:xfrm>
        </p:spPr>
        <p:txBody>
          <a:bodyPr/>
          <a:lstStyle/>
          <a:p>
            <a:endParaRPr lang="et-EE" dirty="0"/>
          </a:p>
          <a:p>
            <a:endParaRPr lang="et-EE" dirty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760EBB3-55F0-45B9-956F-2DDC0B93B6D0}" type="slidenum">
              <a:rPr lang="ru-RU" smtClean="0"/>
              <a:pPr/>
              <a:t>15</a:t>
            </a:fld>
            <a:endParaRPr lang="ru-RU" dirty="0"/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2284690210"/>
              </p:ext>
            </p:extLst>
          </p:nvPr>
        </p:nvGraphicFramePr>
        <p:xfrm>
          <a:off x="2650436" y="1304927"/>
          <a:ext cx="6798364" cy="4276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0816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Mida teha kui on tehnostress?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quarter" idx="13"/>
          </p:nvPr>
        </p:nvSpPr>
        <p:spPr>
          <a:xfrm>
            <a:off x="876299" y="1417983"/>
            <a:ext cx="10515601" cy="429066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/>
              <a:t>Võta puhkust tehnoloogiast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/>
              <a:t>Küsi abi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/>
              <a:t>Koolitused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/>
              <a:t>Väärtusta vaba aega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/>
              <a:t>Keskendu tehnoloogia positiivsetele külgedele</a:t>
            </a:r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760EBB3-55F0-45B9-956F-2DDC0B93B6D0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9280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Aitäh!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t-EE" dirty="0"/>
              <a:t>Küsimusi?</a:t>
            </a:r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760EBB3-55F0-45B9-956F-2DDC0B93B6D0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7353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Mis on tehnostress?</a:t>
            </a:r>
            <a:br>
              <a:rPr lang="et-EE" dirty="0"/>
            </a:br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76299" y="1515979"/>
            <a:ext cx="10515601" cy="4192671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t-EE" dirty="0"/>
              <a:t>Kaasaegne kohanemishäire, mille põhjustab võimetus hakkama saada moodsate tehnoloogiatega tervislikul viisil. (</a:t>
            </a:r>
            <a:r>
              <a:rPr lang="et-EE" dirty="0" err="1"/>
              <a:t>Brod</a:t>
            </a:r>
            <a:r>
              <a:rPr lang="et-EE" dirty="0"/>
              <a:t> 1984)</a:t>
            </a:r>
          </a:p>
          <a:p>
            <a:pPr marL="457200" indent="-457200">
              <a:buAutoNum type="arabicPeriod"/>
            </a:pPr>
            <a:r>
              <a:rPr lang="et-EE" dirty="0"/>
              <a:t>Ükskõik milline negatiivne mõju suhtumistele, mõtetele, käitumisele või füsioloogiale, mille on põhjustanud otseselt või kaudselt tehnoloogia. (</a:t>
            </a:r>
            <a:r>
              <a:rPr lang="et-EE" dirty="0" err="1"/>
              <a:t>Rosen</a:t>
            </a:r>
            <a:r>
              <a:rPr lang="et-EE" dirty="0"/>
              <a:t> 1997)</a:t>
            </a:r>
          </a:p>
          <a:p>
            <a:pPr marL="457200" indent="-457200">
              <a:buAutoNum type="arabicPeriod"/>
            </a:pP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760EBB3-55F0-45B9-956F-2DDC0B93B6D0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0006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Millega tehnoloogia meil stressi tekitab?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quarter" idx="13"/>
          </p:nvPr>
        </p:nvSpPr>
        <p:spPr>
          <a:xfrm>
            <a:off x="876299" y="1444487"/>
            <a:ext cx="10515601" cy="42641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/>
              <a:t>Tehnoloogia võimaldab meil töötada igal ajal ja igas kohas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/>
              <a:t>Oleme pidevalt kättesaadavad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/>
              <a:t>Tehnoloogia kasutusele võtmisega oodatakse oluliselt suurenenud tootlikkust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/>
              <a:t>Vajadus õppida kasutama uusi seadmeid ja programme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/>
              <a:t>Tehnoloogia areneb pidevalt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/>
              <a:t>Hirm, et tehnoloogia vahetab meid välja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t-EE" dirty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760EBB3-55F0-45B9-956F-2DDC0B93B6D0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137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Milles väljendub tehnostress?</a:t>
            </a:r>
            <a:br>
              <a:rPr lang="et-EE" dirty="0"/>
            </a:br>
            <a:endParaRPr lang="et-EE" dirty="0"/>
          </a:p>
        </p:txBody>
      </p:sp>
      <p:sp>
        <p:nvSpPr>
          <p:cNvPr id="4" name="Teksti kohatäide 3"/>
          <p:cNvSpPr>
            <a:spLocks noGrp="1"/>
          </p:cNvSpPr>
          <p:nvPr>
            <p:ph type="body" sz="quarter" idx="13"/>
          </p:nvPr>
        </p:nvSpPr>
        <p:spPr>
          <a:xfrm>
            <a:off x="876299" y="1444487"/>
            <a:ext cx="10515601" cy="4264163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t-EE" sz="1600" dirty="0"/>
              <a:t>Mäluhäired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t-EE" sz="1600" dirty="0"/>
              <a:t>Uneprobleemid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t-EE" sz="1600" dirty="0"/>
              <a:t>Peavalud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t-EE" sz="1600" dirty="0"/>
              <a:t>Tuju kõikumised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t-EE" sz="1600" dirty="0"/>
              <a:t>Kõrge vererõhk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t-EE" sz="1600" dirty="0"/>
              <a:t>Depressioon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t-EE" sz="1600" dirty="0"/>
              <a:t>Keskendumishäired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t-EE" sz="1600" dirty="0"/>
              <a:t>Tunne, et ei oma kontrolli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t-EE" sz="1600" dirty="0"/>
              <a:t>Suurenenud ärrituvus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t-EE" sz="1600" dirty="0"/>
              <a:t>Vähenenud produktiivsus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t-EE" sz="1600" dirty="0"/>
              <a:t>Tööga seotuse langus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t-EE" sz="1600" dirty="0"/>
              <a:t>Väsimus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t-EE" sz="1600" dirty="0"/>
              <a:t>Letargia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t-EE" sz="1600" dirty="0"/>
              <a:t>Ärevus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t-EE" dirty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760EBB3-55F0-45B9-956F-2DDC0B93B6D0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1102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Tehnostressi aspektid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quarter" idx="13"/>
          </p:nvPr>
        </p:nvSpPr>
        <p:spPr>
          <a:xfrm>
            <a:off x="876299" y="1304926"/>
            <a:ext cx="10515601" cy="440372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 err="1"/>
              <a:t>Tehno</a:t>
            </a:r>
            <a:r>
              <a:rPr lang="et-EE" dirty="0"/>
              <a:t> surve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/>
              <a:t>Probleemid arvutiga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/>
              <a:t>Emotsionaalsed aspektid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/>
              <a:t>Psühholoogilise aspektid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/>
              <a:t>Käitumuslikud aspektid</a:t>
            </a:r>
          </a:p>
          <a:p>
            <a:r>
              <a:rPr lang="et-EE" dirty="0"/>
              <a:t>Tehnostressi tekitajad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/>
              <a:t>Ülekoormus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 err="1"/>
              <a:t>Tehno</a:t>
            </a:r>
            <a:r>
              <a:rPr lang="et-EE" dirty="0"/>
              <a:t>-invasioon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 err="1"/>
              <a:t>Tehno</a:t>
            </a:r>
            <a:r>
              <a:rPr lang="et-EE" dirty="0"/>
              <a:t>-keerukus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 err="1"/>
              <a:t>Tehno</a:t>
            </a:r>
            <a:r>
              <a:rPr lang="et-EE" dirty="0"/>
              <a:t>-ebakindlus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 err="1"/>
              <a:t>Tehno</a:t>
            </a:r>
            <a:r>
              <a:rPr lang="et-EE" dirty="0"/>
              <a:t>-kindlusetus</a:t>
            </a:r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760EBB3-55F0-45B9-956F-2DDC0B93B6D0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485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Tehno</a:t>
            </a:r>
            <a:r>
              <a:rPr lang="et-EE" dirty="0"/>
              <a:t> </a:t>
            </a:r>
            <a:r>
              <a:rPr lang="et-EE" dirty="0" err="1"/>
              <a:t>pressure</a:t>
            </a:r>
            <a:endParaRPr lang="et-EE" dirty="0"/>
          </a:p>
        </p:txBody>
      </p:sp>
      <p:sp>
        <p:nvSpPr>
          <p:cNvPr id="4" name="Teksti kohatäide 3"/>
          <p:cNvSpPr>
            <a:spLocks noGrp="1"/>
          </p:cNvSpPr>
          <p:nvPr>
            <p:ph type="body" sz="quarter" idx="13"/>
          </p:nvPr>
        </p:nvSpPr>
        <p:spPr>
          <a:xfrm>
            <a:off x="876299" y="1178097"/>
            <a:ext cx="10515601" cy="4403724"/>
          </a:xfrm>
        </p:spPr>
        <p:txBody>
          <a:bodyPr/>
          <a:lstStyle/>
          <a:p>
            <a:endParaRPr lang="et-EE" dirty="0"/>
          </a:p>
          <a:p>
            <a:endParaRPr lang="et-EE" dirty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760EBB3-55F0-45B9-956F-2DDC0B93B6D0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529237040"/>
              </p:ext>
            </p:extLst>
          </p:nvPr>
        </p:nvGraphicFramePr>
        <p:xfrm>
          <a:off x="2186609" y="1304926"/>
          <a:ext cx="7050155" cy="3863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2840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Probleemid arvutiga</a:t>
            </a:r>
            <a:br>
              <a:rPr lang="et-EE" dirty="0"/>
            </a:br>
            <a:endParaRPr lang="et-EE" dirty="0"/>
          </a:p>
        </p:txBody>
      </p:sp>
      <p:sp>
        <p:nvSpPr>
          <p:cNvPr id="4" name="Teksti kohatäide 3"/>
          <p:cNvSpPr>
            <a:spLocks noGrp="1"/>
          </p:cNvSpPr>
          <p:nvPr>
            <p:ph type="body" sz="quarter" idx="13"/>
          </p:nvPr>
        </p:nvSpPr>
        <p:spPr>
          <a:xfrm>
            <a:off x="876299" y="1178097"/>
            <a:ext cx="10515601" cy="4403724"/>
          </a:xfrm>
        </p:spPr>
        <p:txBody>
          <a:bodyPr/>
          <a:lstStyle/>
          <a:p>
            <a:endParaRPr lang="et-EE" dirty="0"/>
          </a:p>
          <a:p>
            <a:endParaRPr lang="et-EE" dirty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760EBB3-55F0-45B9-956F-2DDC0B93B6D0}" type="slidenum">
              <a:rPr lang="ru-RU" smtClean="0"/>
              <a:pPr/>
              <a:t>7</a:t>
            </a:fld>
            <a:endParaRPr lang="ru-RU" dirty="0"/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3038882066"/>
              </p:ext>
            </p:extLst>
          </p:nvPr>
        </p:nvGraphicFramePr>
        <p:xfrm>
          <a:off x="2743200" y="1304926"/>
          <a:ext cx="6559826" cy="4035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8162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Emotsionaalsed aspektid</a:t>
            </a:r>
            <a:br>
              <a:rPr lang="et-EE" dirty="0"/>
            </a:br>
            <a:endParaRPr lang="et-EE" dirty="0"/>
          </a:p>
        </p:txBody>
      </p:sp>
      <p:sp>
        <p:nvSpPr>
          <p:cNvPr id="4" name="Teksti kohatäide 3"/>
          <p:cNvSpPr>
            <a:spLocks noGrp="1"/>
          </p:cNvSpPr>
          <p:nvPr>
            <p:ph type="body" sz="quarter" idx="13"/>
          </p:nvPr>
        </p:nvSpPr>
        <p:spPr>
          <a:xfrm>
            <a:off x="876299" y="1178097"/>
            <a:ext cx="10515601" cy="4403724"/>
          </a:xfrm>
        </p:spPr>
        <p:txBody>
          <a:bodyPr/>
          <a:lstStyle/>
          <a:p>
            <a:endParaRPr lang="et-EE" dirty="0"/>
          </a:p>
          <a:p>
            <a:endParaRPr lang="et-EE" dirty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760EBB3-55F0-45B9-956F-2DDC0B93B6D0}" type="slidenum">
              <a:rPr lang="ru-RU" smtClean="0"/>
              <a:pPr/>
              <a:t>8</a:t>
            </a:fld>
            <a:endParaRPr lang="ru-RU" dirty="0"/>
          </a:p>
        </p:txBody>
      </p:sp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3799653871"/>
              </p:ext>
            </p:extLst>
          </p:nvPr>
        </p:nvGraphicFramePr>
        <p:xfrm>
          <a:off x="2610678" y="1304927"/>
          <a:ext cx="6824870" cy="4101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2411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Psühholoogilised aspektid</a:t>
            </a:r>
            <a:br>
              <a:rPr lang="et-EE" dirty="0"/>
            </a:br>
            <a:endParaRPr lang="et-EE" dirty="0"/>
          </a:p>
        </p:txBody>
      </p:sp>
      <p:sp>
        <p:nvSpPr>
          <p:cNvPr id="4" name="Teksti kohatäide 3"/>
          <p:cNvSpPr>
            <a:spLocks noGrp="1"/>
          </p:cNvSpPr>
          <p:nvPr>
            <p:ph type="body" sz="quarter" idx="13"/>
          </p:nvPr>
        </p:nvSpPr>
        <p:spPr>
          <a:xfrm>
            <a:off x="876299" y="1178097"/>
            <a:ext cx="10515601" cy="4403724"/>
          </a:xfrm>
        </p:spPr>
        <p:txBody>
          <a:bodyPr/>
          <a:lstStyle/>
          <a:p>
            <a:endParaRPr lang="et-EE" dirty="0"/>
          </a:p>
          <a:p>
            <a:endParaRPr lang="et-EE" dirty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760EBB3-55F0-45B9-956F-2DDC0B93B6D0}" type="slidenum">
              <a:rPr lang="ru-RU" smtClean="0"/>
              <a:pPr/>
              <a:t>9</a:t>
            </a:fld>
            <a:endParaRPr lang="ru-RU" dirty="0"/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1448232689"/>
              </p:ext>
            </p:extLst>
          </p:nvPr>
        </p:nvGraphicFramePr>
        <p:xfrm>
          <a:off x="2743200" y="1304926"/>
          <a:ext cx="6480313" cy="4022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55939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"/>
</p:tagLst>
</file>

<file path=ppt/theme/theme1.xml><?xml version="1.0" encoding="utf-8"?>
<a:theme xmlns:a="http://schemas.openxmlformats.org/drawingml/2006/main" name="Regionaalhaigl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/>
      <a:lstStyle>
        <a:defPPr>
          <a:lnSpc>
            <a:spcPts val="2400"/>
          </a:lnSpc>
          <a:defRPr sz="1900" b="1" kern="1000" baseline="0" dirty="0" err="1" smtClean="0">
            <a:solidFill>
              <a:schemeClr val="tx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Presentation1" id="{5C95E7CE-26FF-4514-B147-8EEFE37807FD}" vid="{E7673AAA-65F2-487B-BC3E-4A7E71442F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9685.perh</Template>
  <TotalTime>92</TotalTime>
  <Words>192</Words>
  <Application>Microsoft Office PowerPoint</Application>
  <PresentationFormat>Custom</PresentationFormat>
  <Paragraphs>74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Regionaalhaigla</vt:lpstr>
      <vt:lpstr>Tehnostress Triin Hellamaa, MSSc</vt:lpstr>
      <vt:lpstr>Mis on tehnostress? </vt:lpstr>
      <vt:lpstr>Millega tehnoloogia meil stressi tekitab?</vt:lpstr>
      <vt:lpstr>Milles väljendub tehnostress? </vt:lpstr>
      <vt:lpstr>Tehnostressi aspektid</vt:lpstr>
      <vt:lpstr>Tehno pressure</vt:lpstr>
      <vt:lpstr>Probleemid arvutiga </vt:lpstr>
      <vt:lpstr>Emotsionaalsed aspektid </vt:lpstr>
      <vt:lpstr>Psühholoogilised aspektid </vt:lpstr>
      <vt:lpstr>Käitumuslikud aspektid </vt:lpstr>
      <vt:lpstr>Tehno-üleküllus </vt:lpstr>
      <vt:lpstr>Tehno-invasioon </vt:lpstr>
      <vt:lpstr>Tehno-keerukus </vt:lpstr>
      <vt:lpstr>Tehno-ebakindlus </vt:lpstr>
      <vt:lpstr>Tehno-kindlusetus </vt:lpstr>
      <vt:lpstr>Mida teha kui on tehnostress?</vt:lpstr>
      <vt:lpstr>Aitäh!</vt:lpstr>
    </vt:vector>
  </TitlesOfParts>
  <Company>SAPERH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Triin Hellamaa</dc:creator>
  <cp:lastModifiedBy>Windows User</cp:lastModifiedBy>
  <cp:revision>12</cp:revision>
  <dcterms:created xsi:type="dcterms:W3CDTF">2016-11-14T19:30:13Z</dcterms:created>
  <dcterms:modified xsi:type="dcterms:W3CDTF">2016-11-17T08:35:32Z</dcterms:modified>
</cp:coreProperties>
</file>