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24"/>
  </p:notesMasterIdLst>
  <p:sldIdLst>
    <p:sldId id="364" r:id="rId6"/>
    <p:sldId id="518" r:id="rId7"/>
    <p:sldId id="508" r:id="rId8"/>
    <p:sldId id="545" r:id="rId9"/>
    <p:sldId id="546" r:id="rId10"/>
    <p:sldId id="519" r:id="rId11"/>
    <p:sldId id="514" r:id="rId12"/>
    <p:sldId id="515" r:id="rId13"/>
    <p:sldId id="516" r:id="rId14"/>
    <p:sldId id="517" r:id="rId15"/>
    <p:sldId id="520" r:id="rId16"/>
    <p:sldId id="521" r:id="rId17"/>
    <p:sldId id="522" r:id="rId18"/>
    <p:sldId id="513" r:id="rId19"/>
    <p:sldId id="502" r:id="rId20"/>
    <p:sldId id="544" r:id="rId21"/>
    <p:sldId id="535" r:id="rId22"/>
    <p:sldId id="537" r:id="rId23"/>
  </p:sldIdLst>
  <p:sldSz cx="9144000" cy="6858000" type="screen4x3"/>
  <p:notesSz cx="6797675" cy="9929813"/>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ikejaotis" id="{5603A6EE-6196-4E15-89E1-31A88F201F56}">
          <p14:sldIdLst/>
        </p14:section>
        <p14:section name="Tiitlita jaotis" id="{FDD908B0-68FB-4C68-8B00-1AB5D1BD4E6D}">
          <p14:sldIdLst>
            <p14:sldId id="364"/>
            <p14:sldId id="518"/>
            <p14:sldId id="508"/>
            <p14:sldId id="545"/>
            <p14:sldId id="546"/>
            <p14:sldId id="519"/>
            <p14:sldId id="514"/>
            <p14:sldId id="515"/>
            <p14:sldId id="516"/>
            <p14:sldId id="517"/>
            <p14:sldId id="520"/>
            <p14:sldId id="521"/>
            <p14:sldId id="522"/>
            <p14:sldId id="513"/>
            <p14:sldId id="502"/>
            <p14:sldId id="544"/>
            <p14:sldId id="535"/>
            <p14:sldId id="53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Keskmine laad 2 – rõhk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701" autoAdjust="0"/>
  </p:normalViewPr>
  <p:slideViewPr>
    <p:cSldViewPr>
      <p:cViewPr varScale="1">
        <p:scale>
          <a:sx n="65" d="100"/>
          <a:sy n="65" d="100"/>
        </p:scale>
        <p:origin x="1348" y="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6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pPr>
            <a:r>
              <a:rPr lang="et-EE" sz="2000" b="1" dirty="0" smtClean="0"/>
              <a:t>Haiglate võrdlus:</a:t>
            </a:r>
            <a:r>
              <a:rPr lang="et-EE" sz="2000" b="1" baseline="0" dirty="0" smtClean="0"/>
              <a:t> ü</a:t>
            </a:r>
            <a:r>
              <a:rPr lang="et-EE" sz="2000" b="1" dirty="0" smtClean="0"/>
              <a:t>ldine</a:t>
            </a:r>
            <a:r>
              <a:rPr lang="et-EE" sz="2000" b="1" baseline="0" dirty="0" smtClean="0"/>
              <a:t> rahulolu haiglaga </a:t>
            </a:r>
            <a:r>
              <a:rPr lang="et-EE" sz="2000" b="0" dirty="0" smtClean="0"/>
              <a:t>2011-2021  </a:t>
            </a:r>
            <a:endParaRPr lang="et-EE" sz="2000" b="0" dirty="0"/>
          </a:p>
          <a:p>
            <a:pPr>
              <a:defRPr sz="2000"/>
            </a:pPr>
            <a:r>
              <a:rPr lang="et-EE" sz="2000" b="0" dirty="0"/>
              <a:t>('väga rahul' vastanute %)</a:t>
            </a:r>
          </a:p>
        </c:rich>
      </c:tx>
      <c:layout>
        <c:manualLayout>
          <c:xMode val="edge"/>
          <c:yMode val="edge"/>
          <c:x val="0.11247083657371403"/>
          <c:y val="0"/>
        </c:manualLayout>
      </c:layout>
      <c:overlay val="0"/>
    </c:title>
    <c:autoTitleDeleted val="0"/>
    <c:plotArea>
      <c:layout>
        <c:manualLayout>
          <c:layoutTarget val="inner"/>
          <c:xMode val="edge"/>
          <c:yMode val="edge"/>
          <c:x val="4.6165850181982195E-2"/>
          <c:y val="0.10669270976905124"/>
          <c:w val="0.94153631100986879"/>
          <c:h val="0.79375182131071365"/>
        </c:manualLayout>
      </c:layout>
      <c:barChart>
        <c:barDir val="col"/>
        <c:grouping val="clustered"/>
        <c:varyColors val="0"/>
        <c:ser>
          <c:idx val="0"/>
          <c:order val="0"/>
          <c:tx>
            <c:strRef>
              <c:f>Leht2!$B$1</c:f>
              <c:strCache>
                <c:ptCount val="1"/>
                <c:pt idx="0">
                  <c:v>2011</c:v>
                </c:pt>
              </c:strCache>
            </c:strRef>
          </c:tx>
          <c:spPr>
            <a:ln>
              <a:solidFill>
                <a:schemeClr val="tx1"/>
              </a:solidFill>
            </a:ln>
          </c:spPr>
          <c:invertIfNegative val="0"/>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Leht2!$A$2:$A$7</c:f>
              <c:strCache>
                <c:ptCount val="6"/>
                <c:pt idx="0">
                  <c:v>TÜK</c:v>
                </c:pt>
                <c:pt idx="1">
                  <c:v>PERH</c:v>
                </c:pt>
                <c:pt idx="2">
                  <c:v>ITK</c:v>
                </c:pt>
                <c:pt idx="3">
                  <c:v>LTKH</c:v>
                </c:pt>
                <c:pt idx="4">
                  <c:v>IVKH</c:v>
                </c:pt>
                <c:pt idx="5">
                  <c:v>PH</c:v>
                </c:pt>
              </c:strCache>
            </c:strRef>
          </c:cat>
          <c:val>
            <c:numRef>
              <c:f>Leht2!$B$2:$B$7</c:f>
              <c:numCache>
                <c:formatCode>0</c:formatCode>
                <c:ptCount val="6"/>
                <c:pt idx="0">
                  <c:v>69</c:v>
                </c:pt>
                <c:pt idx="1">
                  <c:v>71</c:v>
                </c:pt>
                <c:pt idx="2">
                  <c:v>72.8</c:v>
                </c:pt>
                <c:pt idx="3">
                  <c:v>68</c:v>
                </c:pt>
                <c:pt idx="4">
                  <c:v>67</c:v>
                </c:pt>
                <c:pt idx="5">
                  <c:v>66</c:v>
                </c:pt>
              </c:numCache>
            </c:numRef>
          </c:val>
          <c:extLst>
            <c:ext xmlns:c16="http://schemas.microsoft.com/office/drawing/2014/chart" uri="{C3380CC4-5D6E-409C-BE32-E72D297353CC}">
              <c16:uniqueId val="{00000000-CAC9-47A7-B72F-CCFF837462C3}"/>
            </c:ext>
          </c:extLst>
        </c:ser>
        <c:ser>
          <c:idx val="1"/>
          <c:order val="1"/>
          <c:tx>
            <c:strRef>
              <c:f>Leht2!$C$1</c:f>
              <c:strCache>
                <c:ptCount val="1"/>
                <c:pt idx="0">
                  <c:v>2013</c:v>
                </c:pt>
              </c:strCache>
            </c:strRef>
          </c:tx>
          <c:spPr>
            <a:ln>
              <a:solidFill>
                <a:schemeClr val="tx1"/>
              </a:solidFill>
            </a:ln>
          </c:spPr>
          <c:invertIfNegative val="0"/>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Leht2!$A$2:$A$7</c:f>
              <c:strCache>
                <c:ptCount val="6"/>
                <c:pt idx="0">
                  <c:v>TÜK</c:v>
                </c:pt>
                <c:pt idx="1">
                  <c:v>PERH</c:v>
                </c:pt>
                <c:pt idx="2">
                  <c:v>ITK</c:v>
                </c:pt>
                <c:pt idx="3">
                  <c:v>LTKH</c:v>
                </c:pt>
                <c:pt idx="4">
                  <c:v>IVKH</c:v>
                </c:pt>
                <c:pt idx="5">
                  <c:v>PH</c:v>
                </c:pt>
              </c:strCache>
            </c:strRef>
          </c:cat>
          <c:val>
            <c:numRef>
              <c:f>Leht2!$C$2:$C$7</c:f>
              <c:numCache>
                <c:formatCode>0</c:formatCode>
                <c:ptCount val="6"/>
                <c:pt idx="0">
                  <c:v>72.2</c:v>
                </c:pt>
                <c:pt idx="1">
                  <c:v>72</c:v>
                </c:pt>
                <c:pt idx="2">
                  <c:v>68.3</c:v>
                </c:pt>
                <c:pt idx="3">
                  <c:v>68.900000000000006</c:v>
                </c:pt>
                <c:pt idx="4">
                  <c:v>66</c:v>
                </c:pt>
                <c:pt idx="5">
                  <c:v>67</c:v>
                </c:pt>
              </c:numCache>
            </c:numRef>
          </c:val>
          <c:extLst>
            <c:ext xmlns:c16="http://schemas.microsoft.com/office/drawing/2014/chart" uri="{C3380CC4-5D6E-409C-BE32-E72D297353CC}">
              <c16:uniqueId val="{00000001-CAC9-47A7-B72F-CCFF837462C3}"/>
            </c:ext>
          </c:extLst>
        </c:ser>
        <c:ser>
          <c:idx val="2"/>
          <c:order val="2"/>
          <c:tx>
            <c:strRef>
              <c:f>Leht2!$D$1</c:f>
              <c:strCache>
                <c:ptCount val="1"/>
                <c:pt idx="0">
                  <c:v>2015</c:v>
                </c:pt>
              </c:strCache>
            </c:strRef>
          </c:tx>
          <c:spPr>
            <a:ln>
              <a:solidFill>
                <a:schemeClr val="tx1"/>
              </a:solidFill>
            </a:ln>
          </c:spPr>
          <c:invertIfNegative val="0"/>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Leht2!$A$2:$A$7</c:f>
              <c:strCache>
                <c:ptCount val="6"/>
                <c:pt idx="0">
                  <c:v>TÜK</c:v>
                </c:pt>
                <c:pt idx="1">
                  <c:v>PERH</c:v>
                </c:pt>
                <c:pt idx="2">
                  <c:v>ITK</c:v>
                </c:pt>
                <c:pt idx="3">
                  <c:v>LTKH</c:v>
                </c:pt>
                <c:pt idx="4">
                  <c:v>IVKH</c:v>
                </c:pt>
                <c:pt idx="5">
                  <c:v>PH</c:v>
                </c:pt>
              </c:strCache>
            </c:strRef>
          </c:cat>
          <c:val>
            <c:numRef>
              <c:f>Leht2!$D$2:$D$7</c:f>
              <c:numCache>
                <c:formatCode>0</c:formatCode>
                <c:ptCount val="6"/>
                <c:pt idx="0">
                  <c:v>73.599999999999994</c:v>
                </c:pt>
                <c:pt idx="1">
                  <c:v>73.5</c:v>
                </c:pt>
                <c:pt idx="2">
                  <c:v>78.400000000000006</c:v>
                </c:pt>
                <c:pt idx="3">
                  <c:v>67.099999999999994</c:v>
                </c:pt>
                <c:pt idx="4">
                  <c:v>65.5</c:v>
                </c:pt>
                <c:pt idx="5">
                  <c:v>65.8</c:v>
                </c:pt>
              </c:numCache>
            </c:numRef>
          </c:val>
          <c:extLst>
            <c:ext xmlns:c16="http://schemas.microsoft.com/office/drawing/2014/chart" uri="{C3380CC4-5D6E-409C-BE32-E72D297353CC}">
              <c16:uniqueId val="{00000002-CAC9-47A7-B72F-CCFF837462C3}"/>
            </c:ext>
          </c:extLst>
        </c:ser>
        <c:ser>
          <c:idx val="3"/>
          <c:order val="3"/>
          <c:tx>
            <c:strRef>
              <c:f>Leht2!$E$1</c:f>
              <c:strCache>
                <c:ptCount val="1"/>
                <c:pt idx="0">
                  <c:v>2017</c:v>
                </c:pt>
              </c:strCache>
            </c:strRef>
          </c:tx>
          <c:spPr>
            <a:ln>
              <a:solidFill>
                <a:schemeClr val="tx1"/>
              </a:solidFill>
            </a:ln>
          </c:spPr>
          <c:invertIfNegative val="0"/>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Leht2!$A$2:$A$7</c:f>
              <c:strCache>
                <c:ptCount val="6"/>
                <c:pt idx="0">
                  <c:v>TÜK</c:v>
                </c:pt>
                <c:pt idx="1">
                  <c:v>PERH</c:v>
                </c:pt>
                <c:pt idx="2">
                  <c:v>ITK</c:v>
                </c:pt>
                <c:pt idx="3">
                  <c:v>LTKH</c:v>
                </c:pt>
                <c:pt idx="4">
                  <c:v>IVKH</c:v>
                </c:pt>
                <c:pt idx="5">
                  <c:v>PH</c:v>
                </c:pt>
              </c:strCache>
            </c:strRef>
          </c:cat>
          <c:val>
            <c:numRef>
              <c:f>Leht2!$E$2:$E$7</c:f>
              <c:numCache>
                <c:formatCode>0</c:formatCode>
                <c:ptCount val="6"/>
                <c:pt idx="0">
                  <c:v>75.900000000000006</c:v>
                </c:pt>
                <c:pt idx="1">
                  <c:v>76.2</c:v>
                </c:pt>
                <c:pt idx="2">
                  <c:v>79.599999999999994</c:v>
                </c:pt>
                <c:pt idx="3">
                  <c:v>74.099999999999994</c:v>
                </c:pt>
                <c:pt idx="4">
                  <c:v>66.599999999999994</c:v>
                </c:pt>
                <c:pt idx="5">
                  <c:v>71.8</c:v>
                </c:pt>
              </c:numCache>
            </c:numRef>
          </c:val>
          <c:extLst>
            <c:ext xmlns:c16="http://schemas.microsoft.com/office/drawing/2014/chart" uri="{C3380CC4-5D6E-409C-BE32-E72D297353CC}">
              <c16:uniqueId val="{00000003-CAC9-47A7-B72F-CCFF837462C3}"/>
            </c:ext>
          </c:extLst>
        </c:ser>
        <c:ser>
          <c:idx val="4"/>
          <c:order val="4"/>
          <c:tx>
            <c:strRef>
              <c:f>Leht2!$F$1</c:f>
              <c:strCache>
                <c:ptCount val="1"/>
                <c:pt idx="0">
                  <c:v>2019</c:v>
                </c:pt>
              </c:strCache>
            </c:strRef>
          </c:tx>
          <c:spPr>
            <a:ln w="6350">
              <a:solidFill>
                <a:sysClr val="windowText" lastClr="00000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Leht2!$A$2:$A$7</c:f>
              <c:strCache>
                <c:ptCount val="6"/>
                <c:pt idx="0">
                  <c:v>TÜK</c:v>
                </c:pt>
                <c:pt idx="1">
                  <c:v>PERH</c:v>
                </c:pt>
                <c:pt idx="2">
                  <c:v>ITK</c:v>
                </c:pt>
                <c:pt idx="3">
                  <c:v>LTKH</c:v>
                </c:pt>
                <c:pt idx="4">
                  <c:v>IVKH</c:v>
                </c:pt>
                <c:pt idx="5">
                  <c:v>PH</c:v>
                </c:pt>
              </c:strCache>
            </c:strRef>
          </c:cat>
          <c:val>
            <c:numRef>
              <c:f>Leht2!$F$2:$F$7</c:f>
              <c:numCache>
                <c:formatCode>0</c:formatCode>
                <c:ptCount val="6"/>
                <c:pt idx="0">
                  <c:v>77</c:v>
                </c:pt>
                <c:pt idx="1">
                  <c:v>76.8</c:v>
                </c:pt>
                <c:pt idx="2">
                  <c:v>74.400000000000006</c:v>
                </c:pt>
                <c:pt idx="3">
                  <c:v>80.3</c:v>
                </c:pt>
                <c:pt idx="4">
                  <c:v>66.8</c:v>
                </c:pt>
                <c:pt idx="5">
                  <c:v>71.099999999999994</c:v>
                </c:pt>
              </c:numCache>
            </c:numRef>
          </c:val>
          <c:extLst>
            <c:ext xmlns:c16="http://schemas.microsoft.com/office/drawing/2014/chart" uri="{C3380CC4-5D6E-409C-BE32-E72D297353CC}">
              <c16:uniqueId val="{00000004-CAC9-47A7-B72F-CCFF837462C3}"/>
            </c:ext>
          </c:extLst>
        </c:ser>
        <c:ser>
          <c:idx val="5"/>
          <c:order val="5"/>
          <c:tx>
            <c:strRef>
              <c:f>Leht2!$G$1</c:f>
              <c:strCache>
                <c:ptCount val="1"/>
                <c:pt idx="0">
                  <c:v>2021</c:v>
                </c:pt>
              </c:strCache>
            </c:strRef>
          </c:tx>
          <c:spPr>
            <a:ln>
              <a:solidFill>
                <a:sysClr val="windowText" lastClr="000000"/>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Leht2!$A$2:$A$7</c:f>
              <c:strCache>
                <c:ptCount val="6"/>
                <c:pt idx="0">
                  <c:v>TÜK</c:v>
                </c:pt>
                <c:pt idx="1">
                  <c:v>PERH</c:v>
                </c:pt>
                <c:pt idx="2">
                  <c:v>ITK</c:v>
                </c:pt>
                <c:pt idx="3">
                  <c:v>LTKH</c:v>
                </c:pt>
                <c:pt idx="4">
                  <c:v>IVKH</c:v>
                </c:pt>
                <c:pt idx="5">
                  <c:v>PH</c:v>
                </c:pt>
              </c:strCache>
            </c:strRef>
          </c:cat>
          <c:val>
            <c:numRef>
              <c:f>Leht2!$G$2:$G$7</c:f>
              <c:numCache>
                <c:formatCode>0</c:formatCode>
                <c:ptCount val="6"/>
                <c:pt idx="0">
                  <c:v>79.900000000000006</c:v>
                </c:pt>
                <c:pt idx="1">
                  <c:v>72.2</c:v>
                </c:pt>
                <c:pt idx="2">
                  <c:v>73.2</c:v>
                </c:pt>
                <c:pt idx="3">
                  <c:v>75.5</c:v>
                </c:pt>
                <c:pt idx="4">
                  <c:v>69.5</c:v>
                </c:pt>
                <c:pt idx="5">
                  <c:v>75.2</c:v>
                </c:pt>
              </c:numCache>
            </c:numRef>
          </c:val>
          <c:extLst>
            <c:ext xmlns:c16="http://schemas.microsoft.com/office/drawing/2014/chart" uri="{C3380CC4-5D6E-409C-BE32-E72D297353CC}">
              <c16:uniqueId val="{00000005-CAC9-47A7-B72F-CCFF837462C3}"/>
            </c:ext>
          </c:extLst>
        </c:ser>
        <c:dLbls>
          <c:showLegendKey val="0"/>
          <c:showVal val="0"/>
          <c:showCatName val="0"/>
          <c:showSerName val="0"/>
          <c:showPercent val="0"/>
          <c:showBubbleSize val="0"/>
        </c:dLbls>
        <c:gapWidth val="75"/>
        <c:axId val="492910528"/>
        <c:axId val="1"/>
      </c:barChart>
      <c:catAx>
        <c:axId val="492910528"/>
        <c:scaling>
          <c:orientation val="minMax"/>
        </c:scaling>
        <c:delete val="0"/>
        <c:axPos val="b"/>
        <c:numFmt formatCode="General" sourceLinked="1"/>
        <c:majorTickMark val="none"/>
        <c:minorTickMark val="none"/>
        <c:tickLblPos val="nextTo"/>
        <c:crossAx val="1"/>
        <c:crosses val="autoZero"/>
        <c:auto val="1"/>
        <c:lblAlgn val="ctr"/>
        <c:lblOffset val="100"/>
        <c:noMultiLvlLbl val="0"/>
      </c:catAx>
      <c:valAx>
        <c:axId val="1"/>
        <c:scaling>
          <c:orientation val="minMax"/>
          <c:max val="100"/>
        </c:scaling>
        <c:delete val="0"/>
        <c:axPos val="l"/>
        <c:majorGridlines/>
        <c:numFmt formatCode="0" sourceLinked="1"/>
        <c:majorTickMark val="none"/>
        <c:minorTickMark val="none"/>
        <c:tickLblPos val="nextTo"/>
        <c:spPr>
          <a:ln w="9525">
            <a:noFill/>
          </a:ln>
        </c:spPr>
        <c:crossAx val="492910528"/>
        <c:crosses val="autoZero"/>
        <c:crossBetween val="between"/>
        <c:majorUnit val="20"/>
      </c:valAx>
    </c:plotArea>
    <c:legend>
      <c:legendPos val="b"/>
      <c:layout/>
      <c:overlay val="0"/>
    </c:legend>
    <c:plotVisOnly val="1"/>
    <c:dispBlanksAs val="gap"/>
    <c:showDLblsOverMax val="0"/>
  </c:chart>
  <c:txPr>
    <a:bodyPr/>
    <a:lstStyle/>
    <a:p>
      <a:pPr>
        <a:defRPr sz="1000" b="1">
          <a:solidFill>
            <a:schemeClr val="accent1">
              <a:lumMod val="75000"/>
            </a:schemeClr>
          </a:solidFill>
          <a:latin typeface="Arial" panose="020B0604020202020204" pitchFamily="34" charset="0"/>
          <a:cs typeface="Arial" panose="020B0604020202020204" pitchFamily="34" charset="0"/>
        </a:defRPr>
      </a:pPr>
      <a:endParaRPr lang="et-EE"/>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Leht7!$C$5</c:f>
              <c:strCache>
                <c:ptCount val="1"/>
                <c:pt idx="0">
                  <c:v>kindlasti tulen</c:v>
                </c:pt>
              </c:strCache>
            </c:strRef>
          </c:tx>
          <c:spPr>
            <a:solidFill>
              <a:schemeClr val="accent6">
                <a:shade val="58000"/>
              </a:schemeClr>
            </a:solidFill>
            <a:ln w="635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Arial" panose="020B0604020202020204" pitchFamily="34" charset="0"/>
                    <a:ea typeface="+mn-ea"/>
                    <a:cs typeface="Arial" panose="020B0604020202020204" pitchFamily="34" charset="0"/>
                  </a:defRPr>
                </a:pPr>
                <a:endParaRPr lang="et-E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Leht7!$B$6:$B$11</c:f>
              <c:strCache>
                <c:ptCount val="6"/>
                <c:pt idx="0">
                  <c:v>IVKH</c:v>
                </c:pt>
                <c:pt idx="1">
                  <c:v>ITK</c:v>
                </c:pt>
                <c:pt idx="2">
                  <c:v>LTKH</c:v>
                </c:pt>
                <c:pt idx="3">
                  <c:v>PH</c:v>
                </c:pt>
                <c:pt idx="4">
                  <c:v>PERH</c:v>
                </c:pt>
                <c:pt idx="5">
                  <c:v>TÜK</c:v>
                </c:pt>
              </c:strCache>
            </c:strRef>
          </c:cat>
          <c:val>
            <c:numRef>
              <c:f>Leht7!$C$6:$C$11</c:f>
              <c:numCache>
                <c:formatCode>0%</c:formatCode>
                <c:ptCount val="6"/>
                <c:pt idx="0">
                  <c:v>0.72822299651567945</c:v>
                </c:pt>
                <c:pt idx="1">
                  <c:v>0.77988165680473376</c:v>
                </c:pt>
                <c:pt idx="2">
                  <c:v>0.78841309823677574</c:v>
                </c:pt>
                <c:pt idx="3">
                  <c:v>0.7927927927927928</c:v>
                </c:pt>
                <c:pt idx="4">
                  <c:v>0.82692307692307698</c:v>
                </c:pt>
                <c:pt idx="5">
                  <c:v>0.88117489986648867</c:v>
                </c:pt>
              </c:numCache>
            </c:numRef>
          </c:val>
          <c:extLst>
            <c:ext xmlns:c16="http://schemas.microsoft.com/office/drawing/2014/chart" uri="{C3380CC4-5D6E-409C-BE32-E72D297353CC}">
              <c16:uniqueId val="{00000000-1065-43CB-BD33-0411B39DCE3A}"/>
            </c:ext>
          </c:extLst>
        </c:ser>
        <c:ser>
          <c:idx val="1"/>
          <c:order val="1"/>
          <c:tx>
            <c:strRef>
              <c:f>Leht7!$D$5</c:f>
              <c:strCache>
                <c:ptCount val="1"/>
                <c:pt idx="0">
                  <c:v>pigem tulen</c:v>
                </c:pt>
              </c:strCache>
            </c:strRef>
          </c:tx>
          <c:spPr>
            <a:solidFill>
              <a:schemeClr val="accent6">
                <a:shade val="86000"/>
              </a:schemeClr>
            </a:solidFill>
            <a:ln w="635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Arial" panose="020B0604020202020204" pitchFamily="34" charset="0"/>
                    <a:ea typeface="+mn-ea"/>
                    <a:cs typeface="Arial" panose="020B0604020202020204" pitchFamily="34" charset="0"/>
                  </a:defRPr>
                </a:pPr>
                <a:endParaRPr lang="et-E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Leht7!$B$6:$B$11</c:f>
              <c:strCache>
                <c:ptCount val="6"/>
                <c:pt idx="0">
                  <c:v>IVKH</c:v>
                </c:pt>
                <c:pt idx="1">
                  <c:v>ITK</c:v>
                </c:pt>
                <c:pt idx="2">
                  <c:v>LTKH</c:v>
                </c:pt>
                <c:pt idx="3">
                  <c:v>PH</c:v>
                </c:pt>
                <c:pt idx="4">
                  <c:v>PERH</c:v>
                </c:pt>
                <c:pt idx="5">
                  <c:v>TÜK</c:v>
                </c:pt>
              </c:strCache>
            </c:strRef>
          </c:cat>
          <c:val>
            <c:numRef>
              <c:f>Leht7!$D$6:$D$11</c:f>
              <c:numCache>
                <c:formatCode>0%</c:formatCode>
                <c:ptCount val="6"/>
                <c:pt idx="0">
                  <c:v>0.26132404181184671</c:v>
                </c:pt>
                <c:pt idx="1">
                  <c:v>0.20473372781065088</c:v>
                </c:pt>
                <c:pt idx="2">
                  <c:v>0.19899244332493701</c:v>
                </c:pt>
                <c:pt idx="3">
                  <c:v>0.19369369369369369</c:v>
                </c:pt>
                <c:pt idx="4">
                  <c:v>0.16083916083916083</c:v>
                </c:pt>
                <c:pt idx="5">
                  <c:v>0.11214953271028037</c:v>
                </c:pt>
              </c:numCache>
            </c:numRef>
          </c:val>
          <c:extLst>
            <c:ext xmlns:c16="http://schemas.microsoft.com/office/drawing/2014/chart" uri="{C3380CC4-5D6E-409C-BE32-E72D297353CC}">
              <c16:uniqueId val="{00000001-1065-43CB-BD33-0411B39DCE3A}"/>
            </c:ext>
          </c:extLst>
        </c:ser>
        <c:ser>
          <c:idx val="2"/>
          <c:order val="2"/>
          <c:tx>
            <c:strRef>
              <c:f>Leht7!$E$5</c:f>
              <c:strCache>
                <c:ptCount val="1"/>
                <c:pt idx="0">
                  <c:v>pigem ei tule</c:v>
                </c:pt>
              </c:strCache>
            </c:strRef>
          </c:tx>
          <c:spPr>
            <a:solidFill>
              <a:schemeClr val="accent6">
                <a:tint val="86000"/>
              </a:schemeClr>
            </a:solidFill>
            <a:ln w="6350">
              <a:solidFill>
                <a:schemeClr val="tx1"/>
              </a:solidFill>
            </a:ln>
            <a:effectLst/>
          </c:spPr>
          <c:invertIfNegative val="0"/>
          <c:dLbls>
            <c:dLbl>
              <c:idx val="5"/>
              <c:delete val="1"/>
              <c:extLst>
                <c:ext xmlns:c15="http://schemas.microsoft.com/office/drawing/2012/chart" uri="{CE6537A1-D6FC-4f65-9D91-7224C49458BB}"/>
                <c:ext xmlns:c16="http://schemas.microsoft.com/office/drawing/2014/chart" uri="{C3380CC4-5D6E-409C-BE32-E72D297353CC}">
                  <c16:uniqueId val="{00000002-1065-43CB-BD33-0411B39DCE3A}"/>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endParaRPr lang="et-E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Leht7!$B$6:$B$11</c:f>
              <c:strCache>
                <c:ptCount val="6"/>
                <c:pt idx="0">
                  <c:v>IVKH</c:v>
                </c:pt>
                <c:pt idx="1">
                  <c:v>ITK</c:v>
                </c:pt>
                <c:pt idx="2">
                  <c:v>LTKH</c:v>
                </c:pt>
                <c:pt idx="3">
                  <c:v>PH</c:v>
                </c:pt>
                <c:pt idx="4">
                  <c:v>PERH</c:v>
                </c:pt>
                <c:pt idx="5">
                  <c:v>TÜK</c:v>
                </c:pt>
              </c:strCache>
            </c:strRef>
          </c:cat>
          <c:val>
            <c:numRef>
              <c:f>Leht7!$E$6:$E$11</c:f>
              <c:numCache>
                <c:formatCode>0%</c:formatCode>
                <c:ptCount val="6"/>
                <c:pt idx="0">
                  <c:v>1.0452961672473868E-2</c:v>
                </c:pt>
                <c:pt idx="1">
                  <c:v>1.1834319526627219E-2</c:v>
                </c:pt>
                <c:pt idx="2">
                  <c:v>1.2594458438287152E-2</c:v>
                </c:pt>
                <c:pt idx="3">
                  <c:v>9.0090090090090089E-3</c:v>
                </c:pt>
                <c:pt idx="4">
                  <c:v>9.6153846153846159E-3</c:v>
                </c:pt>
                <c:pt idx="5">
                  <c:v>4.6728971962616819E-3</c:v>
                </c:pt>
              </c:numCache>
            </c:numRef>
          </c:val>
          <c:extLst>
            <c:ext xmlns:c16="http://schemas.microsoft.com/office/drawing/2014/chart" uri="{C3380CC4-5D6E-409C-BE32-E72D297353CC}">
              <c16:uniqueId val="{00000003-1065-43CB-BD33-0411B39DCE3A}"/>
            </c:ext>
          </c:extLst>
        </c:ser>
        <c:ser>
          <c:idx val="3"/>
          <c:order val="3"/>
          <c:tx>
            <c:strRef>
              <c:f>Leht7!$F$5</c:f>
              <c:strCache>
                <c:ptCount val="1"/>
                <c:pt idx="0">
                  <c:v>kindlasti ei tule</c:v>
                </c:pt>
              </c:strCache>
            </c:strRef>
          </c:tx>
          <c:spPr>
            <a:solidFill>
              <a:schemeClr val="accent6">
                <a:tint val="58000"/>
              </a:schemeClr>
            </a:solidFill>
            <a:ln w="6350">
              <a:solidFill>
                <a:schemeClr val="tx1"/>
              </a:solidFill>
            </a:ln>
            <a:effectLst/>
          </c:spPr>
          <c:invertIfNegative val="0"/>
          <c:cat>
            <c:strRef>
              <c:f>Leht7!$B$6:$B$11</c:f>
              <c:strCache>
                <c:ptCount val="6"/>
                <c:pt idx="0">
                  <c:v>IVKH</c:v>
                </c:pt>
                <c:pt idx="1">
                  <c:v>ITK</c:v>
                </c:pt>
                <c:pt idx="2">
                  <c:v>LTKH</c:v>
                </c:pt>
                <c:pt idx="3">
                  <c:v>PH</c:v>
                </c:pt>
                <c:pt idx="4">
                  <c:v>PERH</c:v>
                </c:pt>
                <c:pt idx="5">
                  <c:v>TÜK</c:v>
                </c:pt>
              </c:strCache>
            </c:strRef>
          </c:cat>
          <c:val>
            <c:numRef>
              <c:f>Leht7!$F$6:$F$11</c:f>
              <c:numCache>
                <c:formatCode>0%</c:formatCode>
                <c:ptCount val="6"/>
                <c:pt idx="1">
                  <c:v>3.5502958579881655E-3</c:v>
                </c:pt>
                <c:pt idx="3">
                  <c:v>4.5045045045045045E-3</c:v>
                </c:pt>
                <c:pt idx="4">
                  <c:v>2.6223776223776225E-3</c:v>
                </c:pt>
                <c:pt idx="5">
                  <c:v>2.0026702269692921E-3</c:v>
                </c:pt>
              </c:numCache>
            </c:numRef>
          </c:val>
          <c:extLst>
            <c:ext xmlns:c16="http://schemas.microsoft.com/office/drawing/2014/chart" uri="{C3380CC4-5D6E-409C-BE32-E72D297353CC}">
              <c16:uniqueId val="{00000004-1065-43CB-BD33-0411B39DCE3A}"/>
            </c:ext>
          </c:extLst>
        </c:ser>
        <c:dLbls>
          <c:showLegendKey val="0"/>
          <c:showVal val="0"/>
          <c:showCatName val="0"/>
          <c:showSerName val="0"/>
          <c:showPercent val="0"/>
          <c:showBubbleSize val="0"/>
        </c:dLbls>
        <c:gapWidth val="86"/>
        <c:overlap val="100"/>
        <c:axId val="626264240"/>
        <c:axId val="626263256"/>
      </c:barChart>
      <c:catAx>
        <c:axId val="6262642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endParaRPr lang="et-EE"/>
          </a:p>
        </c:txPr>
        <c:crossAx val="626263256"/>
        <c:crosses val="autoZero"/>
        <c:auto val="1"/>
        <c:lblAlgn val="ctr"/>
        <c:lblOffset val="100"/>
        <c:noMultiLvlLbl val="0"/>
      </c:catAx>
      <c:valAx>
        <c:axId val="6262632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endParaRPr lang="et-EE"/>
          </a:p>
        </c:txPr>
        <c:crossAx val="626264240"/>
        <c:crosses val="autoZero"/>
        <c:crossBetween val="between"/>
        <c:majorUnit val="0.2"/>
      </c:valAx>
      <c:spPr>
        <a:noFill/>
        <a:ln w="28575">
          <a:noFill/>
        </a:ln>
        <a:effectLst/>
      </c:spPr>
    </c:plotArea>
    <c:legend>
      <c:legendPos val="b"/>
      <c:layout/>
      <c:overlay val="0"/>
      <c:spPr>
        <a:noFill/>
        <a:ln>
          <a:noFill/>
        </a:ln>
        <a:effectLst/>
      </c:spPr>
      <c:txPr>
        <a:bodyPr rot="0" spcFirstLastPara="1" vertOverflow="ellipsis" vert="horz" wrap="square" anchor="ctr" anchorCtr="1"/>
        <a:lstStyle/>
        <a:p>
          <a:pPr>
            <a:defRPr sz="1000" b="1"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endParaRPr lang="et-EE"/>
        </a:p>
      </c:txPr>
    </c:legend>
    <c:plotVisOnly val="1"/>
    <c:dispBlanksAs val="gap"/>
    <c:showDLblsOverMax val="0"/>
  </c:chart>
  <c:spPr>
    <a:noFill/>
    <a:ln>
      <a:noFill/>
    </a:ln>
    <a:effectLst/>
  </c:spPr>
  <c:txPr>
    <a:bodyPr/>
    <a:lstStyle/>
    <a:p>
      <a:pPr>
        <a:defRPr sz="1000" b="1">
          <a:solidFill>
            <a:schemeClr val="accent5">
              <a:lumMod val="75000"/>
            </a:schemeClr>
          </a:solidFill>
          <a:latin typeface="Arial" panose="020B0604020202020204" pitchFamily="34" charset="0"/>
          <a:cs typeface="Arial" panose="020B0604020202020204" pitchFamily="34" charset="0"/>
        </a:defRPr>
      </a:pPr>
      <a:endParaRPr lang="et-EE"/>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1472611378636548E-2"/>
          <c:y val="2.4957679210957404E-2"/>
          <c:w val="0.88430530851361944"/>
          <c:h val="0.88517027474900256"/>
        </c:manualLayout>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Lbls>
            <c:dLbl>
              <c:idx val="0"/>
              <c:layout/>
              <c:tx>
                <c:rich>
                  <a:bodyPr/>
                  <a:lstStyle/>
                  <a:p>
                    <a:r>
                      <a:rPr lang="en-US"/>
                      <a:t>Ooteaeg</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CB6-4B63-A3D7-8C19275D0E3D}"/>
                </c:ext>
              </c:extLst>
            </c:dLbl>
            <c:dLbl>
              <c:idx val="1"/>
              <c:layout/>
              <c:tx>
                <c:rich>
                  <a:bodyPr/>
                  <a:lstStyle/>
                  <a:p>
                    <a:r>
                      <a:rPr lang="en-US"/>
                      <a:t>Haiglasse vastuvõtu korraldus</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CB6-4B63-A3D7-8C19275D0E3D}"/>
                </c:ext>
              </c:extLst>
            </c:dLbl>
            <c:dLbl>
              <c:idx val="2"/>
              <c:layout/>
              <c:tx>
                <c:rich>
                  <a:bodyPr/>
                  <a:lstStyle/>
                  <a:p>
                    <a:r>
                      <a:rPr lang="en-US"/>
                      <a:t>Selgitused enne operatsiooni</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CB6-4B63-A3D7-8C19275D0E3D}"/>
                </c:ext>
              </c:extLst>
            </c:dLbl>
            <c:dLbl>
              <c:idx val="3"/>
              <c:layout/>
              <c:tx>
                <c:rich>
                  <a:bodyPr/>
                  <a:lstStyle/>
                  <a:p>
                    <a:r>
                      <a:rPr lang="en-US"/>
                      <a:t>Valuabi</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CB6-4B63-A3D7-8C19275D0E3D}"/>
                </c:ext>
              </c:extLst>
            </c:dLbl>
            <c:dLbl>
              <c:idx val="4"/>
              <c:layout/>
              <c:tx>
                <c:rich>
                  <a:bodyPr rot="0" spcFirstLastPara="1" vertOverflow="ellipsis" vert="horz" wrap="square" lIns="38100" tIns="19050" rIns="38100" bIns="19050" anchor="ctr" anchorCtr="1">
                    <a:spAutoFit/>
                  </a:bodyPr>
                  <a:lstStyle/>
                  <a:p>
                    <a:pPr>
                      <a:defRPr sz="800" b="1" i="0" u="none" strike="noStrike" kern="1200" baseline="0">
                        <a:solidFill>
                          <a:srgbClr val="C00000"/>
                        </a:solidFill>
                        <a:latin typeface="Arial" panose="020B0604020202020204" pitchFamily="34" charset="0"/>
                        <a:ea typeface="+mn-ea"/>
                        <a:cs typeface="Arial" panose="020B0604020202020204" pitchFamily="34" charset="0"/>
                      </a:defRPr>
                    </a:pPr>
                    <a:r>
                      <a:rPr lang="fi-FI">
                        <a:solidFill>
                          <a:srgbClr val="C00000"/>
                        </a:solidFill>
                      </a:rPr>
                      <a:t>Teave uuringute ja protseduuride kohta</a:t>
                    </a:r>
                  </a:p>
                </c:rich>
              </c:tx>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C00000"/>
                      </a:solidFill>
                      <a:latin typeface="Arial" panose="020B0604020202020204" pitchFamily="34" charset="0"/>
                      <a:ea typeface="+mn-ea"/>
                      <a:cs typeface="Arial" panose="020B0604020202020204" pitchFamily="34" charset="0"/>
                    </a:defRPr>
                  </a:pPr>
                  <a:endParaRPr lang="et-EE"/>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CB6-4B63-A3D7-8C19275D0E3D}"/>
                </c:ext>
              </c:extLst>
            </c:dLbl>
            <c:dLbl>
              <c:idx val="5"/>
              <c:layout/>
              <c:tx>
                <c:rich>
                  <a:bodyPr/>
                  <a:lstStyle/>
                  <a:p>
                    <a:r>
                      <a:rPr lang="en-US"/>
                      <a:t>Privaatsus</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CB6-4B63-A3D7-8C19275D0E3D}"/>
                </c:ext>
              </c:extLst>
            </c:dLbl>
            <c:dLbl>
              <c:idx val="6"/>
              <c:layout/>
              <c:tx>
                <c:rich>
                  <a:bodyPr rot="0" spcFirstLastPara="1" vertOverflow="ellipsis" vert="horz" wrap="square" lIns="38100" tIns="19050" rIns="38100" bIns="19050" anchor="ctr" anchorCtr="1">
                    <a:spAutoFit/>
                  </a:bodyPr>
                  <a:lstStyle/>
                  <a:p>
                    <a:pPr>
                      <a:defRPr sz="800" b="1" i="0" u="none" strike="noStrike" kern="1200" baseline="0">
                        <a:solidFill>
                          <a:srgbClr val="C00000"/>
                        </a:solidFill>
                        <a:latin typeface="Arial" panose="020B0604020202020204" pitchFamily="34" charset="0"/>
                        <a:ea typeface="+mn-ea"/>
                        <a:cs typeface="Arial" panose="020B0604020202020204" pitchFamily="34" charset="0"/>
                      </a:defRPr>
                    </a:pPr>
                    <a:r>
                      <a:rPr lang="en-US">
                        <a:solidFill>
                          <a:srgbClr val="C00000"/>
                        </a:solidFill>
                      </a:rPr>
                      <a:t>Teave erinevate raviviiside kohta</a:t>
                    </a:r>
                  </a:p>
                </c:rich>
              </c:tx>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C00000"/>
                      </a:solidFill>
                      <a:latin typeface="Arial" panose="020B0604020202020204" pitchFamily="34" charset="0"/>
                      <a:ea typeface="+mn-ea"/>
                      <a:cs typeface="Arial" panose="020B0604020202020204" pitchFamily="34" charset="0"/>
                    </a:defRPr>
                  </a:pPr>
                  <a:endParaRPr lang="et-EE"/>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CCB6-4B63-A3D7-8C19275D0E3D}"/>
                </c:ext>
              </c:extLst>
            </c:dLbl>
            <c:dLbl>
              <c:idx val="7"/>
              <c:layout/>
              <c:tx>
                <c:rich>
                  <a:bodyPr rot="0" spcFirstLastPara="1" vertOverflow="ellipsis" vert="horz" wrap="square" lIns="38100" tIns="19050" rIns="38100" bIns="19050" anchor="ctr" anchorCtr="1">
                    <a:spAutoFit/>
                  </a:bodyPr>
                  <a:lstStyle/>
                  <a:p>
                    <a:pPr>
                      <a:defRPr sz="800" b="1" i="0" u="none" strike="noStrike" kern="1200" baseline="0">
                        <a:solidFill>
                          <a:srgbClr val="C00000"/>
                        </a:solidFill>
                        <a:latin typeface="Arial" panose="020B0604020202020204" pitchFamily="34" charset="0"/>
                        <a:ea typeface="+mn-ea"/>
                        <a:cs typeface="Arial" panose="020B0604020202020204" pitchFamily="34" charset="0"/>
                      </a:defRPr>
                    </a:pPr>
                    <a:r>
                      <a:rPr lang="en-US">
                        <a:solidFill>
                          <a:srgbClr val="C00000"/>
                        </a:solidFill>
                      </a:rPr>
                      <a:t>Teave ravimite kohta</a:t>
                    </a:r>
                  </a:p>
                </c:rich>
              </c:tx>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C00000"/>
                      </a:solidFill>
                      <a:latin typeface="Arial" panose="020B0604020202020204" pitchFamily="34" charset="0"/>
                      <a:ea typeface="+mn-ea"/>
                      <a:cs typeface="Arial" panose="020B0604020202020204" pitchFamily="34" charset="0"/>
                    </a:defRPr>
                  </a:pPr>
                  <a:endParaRPr lang="et-EE"/>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CCB6-4B63-A3D7-8C19275D0E3D}"/>
                </c:ext>
              </c:extLst>
            </c:dLbl>
            <c:dLbl>
              <c:idx val="8"/>
              <c:layout>
                <c:manualLayout>
                  <c:x val="-2.7323271413134858E-3"/>
                  <c:y val="-1.0399033004565584E-2"/>
                </c:manualLayout>
              </c:layout>
              <c:tx>
                <c:rich>
                  <a:bodyPr rot="0" spcFirstLastPara="1" vertOverflow="ellipsis" vert="horz" wrap="square" lIns="38100" tIns="19050" rIns="38100" bIns="19050" anchor="ctr" anchorCtr="1">
                    <a:spAutoFit/>
                  </a:bodyPr>
                  <a:lstStyle/>
                  <a:p>
                    <a:pPr>
                      <a:defRPr sz="800" b="1" i="0" u="none" strike="noStrike" kern="1200" baseline="0">
                        <a:solidFill>
                          <a:srgbClr val="C00000"/>
                        </a:solidFill>
                        <a:latin typeface="Arial" panose="020B0604020202020204" pitchFamily="34" charset="0"/>
                        <a:ea typeface="+mn-ea"/>
                        <a:cs typeface="Arial" panose="020B0604020202020204" pitchFamily="34" charset="0"/>
                      </a:defRPr>
                    </a:pPr>
                    <a:r>
                      <a:rPr lang="en-US">
                        <a:solidFill>
                          <a:srgbClr val="C00000"/>
                        </a:solidFill>
                      </a:rPr>
                      <a:t>Selgitused kodus toimetulekuks</a:t>
                    </a:r>
                  </a:p>
                </c:rich>
              </c:tx>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C00000"/>
                      </a:solidFill>
                      <a:latin typeface="Arial" panose="020B0604020202020204" pitchFamily="34" charset="0"/>
                      <a:ea typeface="+mn-ea"/>
                      <a:cs typeface="Arial" panose="020B0604020202020204" pitchFamily="34" charset="0"/>
                    </a:defRPr>
                  </a:pPr>
                  <a:endParaRPr lang="et-EE"/>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CCB6-4B63-A3D7-8C19275D0E3D}"/>
                </c:ext>
              </c:extLst>
            </c:dLbl>
            <c:dLbl>
              <c:idx val="9"/>
              <c:layout>
                <c:manualLayout>
                  <c:x val="-5.1914215684956327E-2"/>
                  <c:y val="2.0798066009131169E-2"/>
                </c:manualLayout>
              </c:layout>
              <c:tx>
                <c:rich>
                  <a:bodyPr rot="0" spcFirstLastPara="1" vertOverflow="ellipsis" vert="horz" wrap="square" lIns="38100" tIns="19050" rIns="38100" bIns="19050" anchor="ctr" anchorCtr="1">
                    <a:spAutoFit/>
                  </a:bodyPr>
                  <a:lstStyle/>
                  <a:p>
                    <a:pPr>
                      <a:defRPr sz="800" b="1" i="0" u="none" strike="noStrike" kern="1200" baseline="0">
                        <a:solidFill>
                          <a:srgbClr val="C00000"/>
                        </a:solidFill>
                        <a:latin typeface="Arial" panose="020B0604020202020204" pitchFamily="34" charset="0"/>
                        <a:ea typeface="+mn-ea"/>
                        <a:cs typeface="Arial" panose="020B0604020202020204" pitchFamily="34" charset="0"/>
                      </a:defRPr>
                    </a:pPr>
                    <a:r>
                      <a:rPr lang="en-US">
                        <a:solidFill>
                          <a:srgbClr val="C00000"/>
                        </a:solidFill>
                      </a:rPr>
                      <a:t>Arstiga suhtlemise aeg</a:t>
                    </a:r>
                  </a:p>
                </c:rich>
              </c:tx>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C00000"/>
                      </a:solidFill>
                      <a:latin typeface="Arial" panose="020B0604020202020204" pitchFamily="34" charset="0"/>
                      <a:ea typeface="+mn-ea"/>
                      <a:cs typeface="Arial" panose="020B0604020202020204" pitchFamily="34" charset="0"/>
                    </a:defRPr>
                  </a:pPr>
                  <a:endParaRPr lang="et-EE"/>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CCB6-4B63-A3D7-8C19275D0E3D}"/>
                </c:ext>
              </c:extLst>
            </c:dLbl>
            <c:dLbl>
              <c:idx val="10"/>
              <c:layout>
                <c:manualLayout>
                  <c:x val="-8.1969814239404665E-2"/>
                  <c:y val="-1.871825940821813E-2"/>
                </c:manualLayout>
              </c:layout>
              <c:tx>
                <c:rich>
                  <a:bodyPr/>
                  <a:lstStyle/>
                  <a:p>
                    <a:r>
                      <a:rPr lang="en-US"/>
                      <a:t>Arstide vastused küsimustele</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CCB6-4B63-A3D7-8C19275D0E3D}"/>
                </c:ext>
              </c:extLst>
            </c:dLbl>
            <c:dLbl>
              <c:idx val="11"/>
              <c:layout>
                <c:manualLayout>
                  <c:x val="-2.7323271413135859E-3"/>
                  <c:y val="-1.6638452807304974E-2"/>
                </c:manualLayout>
              </c:layout>
              <c:tx>
                <c:rich>
                  <a:bodyPr/>
                  <a:lstStyle/>
                  <a:p>
                    <a:r>
                      <a:rPr lang="en-US"/>
                      <a:t>Arstide usaldusväärsus ja oskused</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CCB6-4B63-A3D7-8C19275D0E3D}"/>
                </c:ext>
              </c:extLst>
            </c:dLbl>
            <c:dLbl>
              <c:idx val="12"/>
              <c:layout/>
              <c:tx>
                <c:rich>
                  <a:bodyPr/>
                  <a:lstStyle/>
                  <a:p>
                    <a:r>
                      <a:rPr lang="en-US"/>
                      <a:t>Kaasamine</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CCB6-4B63-A3D7-8C19275D0E3D}"/>
                </c:ext>
              </c:extLst>
            </c:dLbl>
            <c:dLbl>
              <c:idx val="13"/>
              <c:layout/>
              <c:tx>
                <c:rich>
                  <a:bodyPr/>
                  <a:lstStyle/>
                  <a:p>
                    <a:r>
                      <a:rPr lang="en-US"/>
                      <a:t>Arstide viisakus</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CCB6-4B63-A3D7-8C19275D0E3D}"/>
                </c:ext>
              </c:extLst>
            </c:dLbl>
            <c:dLbl>
              <c:idx val="14"/>
              <c:layout/>
              <c:tx>
                <c:rich>
                  <a:bodyPr/>
                  <a:lstStyle/>
                  <a:p>
                    <a:r>
                      <a:rPr lang="en-US"/>
                      <a:t>Õdede empaatia</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CCB6-4B63-A3D7-8C19275D0E3D}"/>
                </c:ext>
              </c:extLst>
            </c:dLbl>
            <c:dLbl>
              <c:idx val="15"/>
              <c:layout/>
              <c:tx>
                <c:rich>
                  <a:bodyPr/>
                  <a:lstStyle/>
                  <a:p>
                    <a:r>
                      <a:rPr lang="en-US"/>
                      <a:t>Õdede kättesaadavus</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CCB6-4B63-A3D7-8C19275D0E3D}"/>
                </c:ext>
              </c:extLst>
            </c:dLbl>
            <c:dLbl>
              <c:idx val="16"/>
              <c:layout>
                <c:manualLayout>
                  <c:x val="-4.0984907119702282E-3"/>
                  <c:y val="-1.6638452807304936E-2"/>
                </c:manualLayout>
              </c:layout>
              <c:tx>
                <c:rich>
                  <a:bodyPr/>
                  <a:lstStyle/>
                  <a:p>
                    <a:r>
                      <a:rPr lang="en-US"/>
                      <a:t>Õdede usaldusväärsus ja oskused</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CCB6-4B63-A3D7-8C19275D0E3D}"/>
                </c:ext>
              </c:extLst>
            </c:dLbl>
            <c:dLbl>
              <c:idx val="17"/>
              <c:layout/>
              <c:tx>
                <c:rich>
                  <a:bodyPr/>
                  <a:lstStyle/>
                  <a:p>
                    <a:r>
                      <a:rPr lang="en-US"/>
                      <a:t>Õdede vastused küsimustele</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CCB6-4B63-A3D7-8C19275D0E3D}"/>
                </c:ext>
              </c:extLst>
            </c:dLbl>
            <c:dLbl>
              <c:idx val="18"/>
              <c:layout/>
              <c:tx>
                <c:rich>
                  <a:bodyPr/>
                  <a:lstStyle/>
                  <a:p>
                    <a:r>
                      <a:rPr lang="en-US"/>
                      <a:t>Õdede viisakus</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CCB6-4B63-A3D7-8C19275D0E3D}"/>
                </c:ext>
              </c:extLst>
            </c:dLbl>
            <c:dLbl>
              <c:idx val="19"/>
              <c:layout>
                <c:manualLayout>
                  <c:x val="-9.1532959234001773E-2"/>
                  <c:y val="-3.3276905614609872E-2"/>
                </c:manualLayout>
              </c:layout>
              <c:tx>
                <c:rich>
                  <a:bodyPr/>
                  <a:lstStyle/>
                  <a:p>
                    <a:r>
                      <a:rPr lang="en-US"/>
                      <a:t>Palatisse abi kutsumise võimalus</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CCB6-4B63-A3D7-8C19275D0E3D}"/>
                </c:ext>
              </c:extLst>
            </c:dLbl>
            <c:dLbl>
              <c:idx val="20"/>
              <c:layout/>
              <c:tx>
                <c:rich>
                  <a:bodyPr/>
                  <a:lstStyle/>
                  <a:p>
                    <a:r>
                      <a:rPr lang="en-US"/>
                      <a:t>Haiglatoit</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CCB6-4B63-A3D7-8C19275D0E3D}"/>
                </c:ext>
              </c:extLst>
            </c:dLbl>
            <c:dLbl>
              <c:idx val="21"/>
              <c:layout>
                <c:manualLayout>
                  <c:x val="-2.0492453559851142E-2"/>
                  <c:y val="1.8718259408218016E-2"/>
                </c:manualLayout>
              </c:layout>
              <c:tx>
                <c:rich>
                  <a:bodyPr/>
                  <a:lstStyle/>
                  <a:p>
                    <a:r>
                      <a:rPr lang="en-US"/>
                      <a:t>Ruumide puhtus</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CCB6-4B63-A3D7-8C19275D0E3D}"/>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endParaRPr lang="et-E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'PERH k'!$E$5:$Z$5</c:f>
              <c:numCache>
                <c:formatCode>General</c:formatCode>
                <c:ptCount val="22"/>
                <c:pt idx="0">
                  <c:v>0.33200000000000002</c:v>
                </c:pt>
                <c:pt idx="1">
                  <c:v>0.40799999999999997</c:v>
                </c:pt>
                <c:pt idx="2">
                  <c:v>0.33700000000000002</c:v>
                </c:pt>
                <c:pt idx="3">
                  <c:v>0.36499999999999999</c:v>
                </c:pt>
                <c:pt idx="4">
                  <c:v>0.43</c:v>
                </c:pt>
                <c:pt idx="5">
                  <c:v>0.46600000000000003</c:v>
                </c:pt>
                <c:pt idx="6">
                  <c:v>0.46</c:v>
                </c:pt>
                <c:pt idx="7">
                  <c:v>0.41899999999999998</c:v>
                </c:pt>
                <c:pt idx="8">
                  <c:v>0.435</c:v>
                </c:pt>
                <c:pt idx="9">
                  <c:v>0.432</c:v>
                </c:pt>
                <c:pt idx="10">
                  <c:v>0.438</c:v>
                </c:pt>
                <c:pt idx="11">
                  <c:v>0.44400000000000001</c:v>
                </c:pt>
                <c:pt idx="12">
                  <c:v>0.35099999999999998</c:v>
                </c:pt>
                <c:pt idx="13">
                  <c:v>0.38100000000000001</c:v>
                </c:pt>
                <c:pt idx="14">
                  <c:v>0.47199999999999998</c:v>
                </c:pt>
                <c:pt idx="15">
                  <c:v>0.438</c:v>
                </c:pt>
                <c:pt idx="16">
                  <c:v>0.49</c:v>
                </c:pt>
                <c:pt idx="17">
                  <c:v>0.442</c:v>
                </c:pt>
                <c:pt idx="18">
                  <c:v>0.40100000000000002</c:v>
                </c:pt>
                <c:pt idx="19">
                  <c:v>0.34699999999999998</c:v>
                </c:pt>
                <c:pt idx="20">
                  <c:v>0.32500000000000001</c:v>
                </c:pt>
                <c:pt idx="21">
                  <c:v>0.29199999999999998</c:v>
                </c:pt>
              </c:numCache>
            </c:numRef>
          </c:xVal>
          <c:yVal>
            <c:numRef>
              <c:f>'PERH k'!$E$6:$Z$6</c:f>
              <c:numCache>
                <c:formatCode>###0.0%</c:formatCode>
                <c:ptCount val="22"/>
                <c:pt idx="0">
                  <c:v>0.51555555555555554</c:v>
                </c:pt>
                <c:pt idx="1">
                  <c:v>0.70579494799405651</c:v>
                </c:pt>
                <c:pt idx="2">
                  <c:v>0.69361702127659575</c:v>
                </c:pt>
                <c:pt idx="3">
                  <c:v>0.74087591240875905</c:v>
                </c:pt>
                <c:pt idx="4">
                  <c:v>0.62282229965156799</c:v>
                </c:pt>
                <c:pt idx="5">
                  <c:v>0.65666372462488964</c:v>
                </c:pt>
                <c:pt idx="6">
                  <c:v>0.56672597864768681</c:v>
                </c:pt>
                <c:pt idx="7">
                  <c:v>0.49863013698630132</c:v>
                </c:pt>
                <c:pt idx="8">
                  <c:v>0.58073394495412844</c:v>
                </c:pt>
                <c:pt idx="9">
                  <c:v>0.56806282722513091</c:v>
                </c:pt>
                <c:pt idx="10">
                  <c:v>0.65701754385964917</c:v>
                </c:pt>
                <c:pt idx="11">
                  <c:v>0.77903930131004373</c:v>
                </c:pt>
                <c:pt idx="12">
                  <c:v>0.46117424242424243</c:v>
                </c:pt>
                <c:pt idx="13">
                  <c:v>0.84073107049608353</c:v>
                </c:pt>
                <c:pt idx="14">
                  <c:v>0.75352112676056338</c:v>
                </c:pt>
                <c:pt idx="15">
                  <c:v>0.76781002638522422</c:v>
                </c:pt>
                <c:pt idx="16">
                  <c:v>0.76232394366197187</c:v>
                </c:pt>
                <c:pt idx="17">
                  <c:v>0.73244444444444445</c:v>
                </c:pt>
                <c:pt idx="18">
                  <c:v>0.81100266193433901</c:v>
                </c:pt>
                <c:pt idx="19">
                  <c:v>0.75229357798165142</c:v>
                </c:pt>
                <c:pt idx="20">
                  <c:v>0.53600000000000003</c:v>
                </c:pt>
                <c:pt idx="21">
                  <c:v>0.76102292768959434</c:v>
                </c:pt>
              </c:numCache>
            </c:numRef>
          </c:yVal>
          <c:smooth val="0"/>
          <c:extLst>
            <c:ext xmlns:c16="http://schemas.microsoft.com/office/drawing/2014/chart" uri="{C3380CC4-5D6E-409C-BE32-E72D297353CC}">
              <c16:uniqueId val="{00000016-CCB6-4B63-A3D7-8C19275D0E3D}"/>
            </c:ext>
          </c:extLst>
        </c:ser>
        <c:dLbls>
          <c:showLegendKey val="0"/>
          <c:showVal val="0"/>
          <c:showCatName val="0"/>
          <c:showSerName val="0"/>
          <c:showPercent val="0"/>
          <c:showBubbleSize val="0"/>
        </c:dLbls>
        <c:axId val="418689424"/>
        <c:axId val="418690080"/>
      </c:scatterChart>
      <c:valAx>
        <c:axId val="418689424"/>
        <c:scaling>
          <c:orientation val="minMax"/>
          <c:min val="0.2"/>
        </c:scaling>
        <c:delete val="0"/>
        <c:axPos val="b"/>
        <c:title>
          <c:tx>
            <c:rich>
              <a:bodyPr rot="0" spcFirstLastPara="1" vertOverflow="ellipsis" vert="horz" wrap="square" anchor="ctr" anchorCtr="1"/>
              <a:lstStyle/>
              <a:p>
                <a:pPr>
                  <a:defRPr sz="1000" b="1"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r>
                  <a:rPr lang="en-US"/>
                  <a:t>Seose tugevus (korrelatsioon)</a:t>
                </a:r>
              </a:p>
            </c:rich>
          </c:tx>
          <c:layout/>
          <c:overlay val="0"/>
          <c:spPr>
            <a:noFill/>
            <a:ln>
              <a:noFill/>
            </a:ln>
            <a:effectLst/>
          </c:spPr>
          <c:txPr>
            <a:bodyPr rot="0" spcFirstLastPara="1" vertOverflow="ellipsis" vert="horz" wrap="square" anchor="ctr" anchorCtr="1"/>
            <a:lstStyle/>
            <a:p>
              <a:pPr>
                <a:defRPr sz="1000" b="1"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endParaRPr lang="et-E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1"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endParaRPr lang="et-EE"/>
          </a:p>
        </c:txPr>
        <c:crossAx val="418690080"/>
        <c:crosses val="autoZero"/>
        <c:crossBetween val="midCat"/>
      </c:valAx>
      <c:valAx>
        <c:axId val="418690080"/>
        <c:scaling>
          <c:orientation val="minMax"/>
          <c:min val="0.4"/>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r>
                  <a:rPr lang="en-US"/>
                  <a:t>Väga rahul olevate patsientide %</a:t>
                </a:r>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endParaRPr lang="et-EE"/>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1" i="0" u="none" strike="noStrike" kern="1200" baseline="0">
                <a:solidFill>
                  <a:schemeClr val="accent5">
                    <a:lumMod val="75000"/>
                  </a:schemeClr>
                </a:solidFill>
                <a:latin typeface="Arial" panose="020B0604020202020204" pitchFamily="34" charset="0"/>
                <a:ea typeface="+mn-ea"/>
                <a:cs typeface="Arial" panose="020B0604020202020204" pitchFamily="34" charset="0"/>
              </a:defRPr>
            </a:pPr>
            <a:endParaRPr lang="et-EE"/>
          </a:p>
        </c:txPr>
        <c:crossAx val="418689424"/>
        <c:crosses val="autoZero"/>
        <c:crossBetween val="midCat"/>
      </c:valAx>
      <c:spPr>
        <a:noFill/>
        <a:ln>
          <a:noFill/>
        </a:ln>
        <a:effectLst/>
      </c:spPr>
    </c:plotArea>
    <c:plotVisOnly val="1"/>
    <c:dispBlanksAs val="gap"/>
    <c:showDLblsOverMax val="0"/>
  </c:chart>
  <c:spPr>
    <a:noFill/>
    <a:ln>
      <a:noFill/>
    </a:ln>
    <a:effectLst/>
  </c:spPr>
  <c:txPr>
    <a:bodyPr/>
    <a:lstStyle/>
    <a:p>
      <a:pPr>
        <a:defRPr sz="1000" b="1">
          <a:solidFill>
            <a:schemeClr val="accent5">
              <a:lumMod val="75000"/>
            </a:schemeClr>
          </a:solidFill>
          <a:latin typeface="Arial" panose="020B0604020202020204" pitchFamily="34" charset="0"/>
          <a:cs typeface="Arial" panose="020B0604020202020204" pitchFamily="34" charset="0"/>
        </a:defRPr>
      </a:pPr>
      <a:endParaRPr lang="et-EE"/>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0.14951</cdr:y>
    </cdr:from>
    <cdr:to>
      <cdr:x>1</cdr:x>
      <cdr:y>0.34043</cdr:y>
    </cdr:to>
    <cdr:sp macro="" textlink="">
      <cdr:nvSpPr>
        <cdr:cNvPr id="2" name="Oval 1"/>
        <cdr:cNvSpPr/>
      </cdr:nvSpPr>
      <cdr:spPr>
        <a:xfrm xmlns:a="http://schemas.openxmlformats.org/drawingml/2006/main">
          <a:off x="0" y="676672"/>
          <a:ext cx="8229600" cy="864096"/>
        </a:xfrm>
        <a:prstGeom xmlns:a="http://schemas.openxmlformats.org/drawingml/2006/main" prst="ellipse">
          <a:avLst/>
        </a:prstGeom>
        <a:noFill xmlns:a="http://schemas.openxmlformats.org/drawingml/2006/main"/>
        <a:ln xmlns:a="http://schemas.openxmlformats.org/drawingml/2006/main" w="19050">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t-EE"/>
        </a:p>
      </cdr:txBody>
    </cdr:sp>
  </cdr:relSizeAnchor>
</c:userShapes>
</file>

<file path=ppt/drawings/drawing2.xml><?xml version="1.0" encoding="utf-8"?>
<c:userShapes xmlns:c="http://schemas.openxmlformats.org/drawingml/2006/chart">
  <cdr:relSizeAnchor xmlns:cdr="http://schemas.openxmlformats.org/drawingml/2006/chartDrawing">
    <cdr:from>
      <cdr:x>0.08896</cdr:x>
      <cdr:y>0.46312</cdr:y>
    </cdr:from>
    <cdr:to>
      <cdr:x>0.9722</cdr:x>
      <cdr:y>0.46554</cdr:y>
    </cdr:to>
    <cdr:cxnSp macro="">
      <cdr:nvCxnSpPr>
        <cdr:cNvPr id="3" name="Sirgkonnektor 2"/>
        <cdr:cNvCxnSpPr/>
      </cdr:nvCxnSpPr>
      <cdr:spPr>
        <a:xfrm xmlns:a="http://schemas.openxmlformats.org/drawingml/2006/main">
          <a:off x="826977" y="2827965"/>
          <a:ext cx="8210697" cy="14768"/>
        </a:xfrm>
        <a:prstGeom xmlns:a="http://schemas.openxmlformats.org/drawingml/2006/main" prst="line">
          <a:avLst/>
        </a:prstGeom>
        <a:ln xmlns:a="http://schemas.openxmlformats.org/drawingml/2006/main" w="19050">
          <a:solidFill>
            <a:schemeClr val="accent2"/>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0.53058</cdr:x>
      <cdr:y>0.02418</cdr:y>
    </cdr:from>
    <cdr:to>
      <cdr:x>0.53137</cdr:x>
      <cdr:y>0.9081</cdr:y>
    </cdr:to>
    <cdr:cxnSp macro="">
      <cdr:nvCxnSpPr>
        <cdr:cNvPr id="8" name="Sirgkonnektor 7"/>
        <cdr:cNvCxnSpPr/>
      </cdr:nvCxnSpPr>
      <cdr:spPr>
        <a:xfrm xmlns:a="http://schemas.openxmlformats.org/drawingml/2006/main" flipH="1" flipV="1">
          <a:off x="4932326" y="147674"/>
          <a:ext cx="7383" cy="5397500"/>
        </a:xfrm>
        <a:prstGeom xmlns:a="http://schemas.openxmlformats.org/drawingml/2006/main" prst="line">
          <a:avLst/>
        </a:prstGeom>
        <a:ln xmlns:a="http://schemas.openxmlformats.org/drawingml/2006/main" w="19050">
          <a:solidFill>
            <a:schemeClr val="accent2"/>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1" y="0"/>
            <a:ext cx="2945659" cy="497047"/>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50444" y="0"/>
            <a:ext cx="2945659" cy="497047"/>
          </a:xfrm>
          <a:prstGeom prst="rect">
            <a:avLst/>
          </a:prstGeom>
        </p:spPr>
        <p:txBody>
          <a:bodyPr vert="horz" lIns="91440" tIns="45720" rIns="91440" bIns="45720" rtlCol="0"/>
          <a:lstStyle>
            <a:lvl1pPr algn="r">
              <a:defRPr sz="1200"/>
            </a:lvl1pPr>
          </a:lstStyle>
          <a:p>
            <a:fld id="{A687A9F7-1524-4426-A068-9BBDE3070203}" type="datetimeFigureOut">
              <a:rPr lang="et-EE" smtClean="0"/>
              <a:t>14.04.2022</a:t>
            </a:fld>
            <a:endParaRPr lang="et-EE"/>
          </a:p>
        </p:txBody>
      </p:sp>
      <p:sp>
        <p:nvSpPr>
          <p:cNvPr id="4" name="Slaidi pildi kohatäide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79768" y="4716384"/>
            <a:ext cx="5438140" cy="4468654"/>
          </a:xfrm>
          <a:prstGeom prst="rect">
            <a:avLst/>
          </a:prstGeom>
        </p:spPr>
        <p:txBody>
          <a:bodyPr vert="horz" lIns="91440" tIns="45720" rIns="91440" bIns="45720" rtlCol="0"/>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1" y="9431180"/>
            <a:ext cx="2945659" cy="497046"/>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50444" y="9431180"/>
            <a:ext cx="2945659" cy="497046"/>
          </a:xfrm>
          <a:prstGeom prst="rect">
            <a:avLst/>
          </a:prstGeom>
        </p:spPr>
        <p:txBody>
          <a:bodyPr vert="horz" lIns="91440" tIns="45720" rIns="91440" bIns="45720" rtlCol="0" anchor="b"/>
          <a:lstStyle>
            <a:lvl1pPr algn="r">
              <a:defRPr sz="1200"/>
            </a:lvl1pPr>
          </a:lstStyle>
          <a:p>
            <a:fld id="{F7E55911-B610-4B97-9AC7-AC7C625DD29D}" type="slidenum">
              <a:rPr lang="et-EE" smtClean="0"/>
              <a:t>‹#›</a:t>
            </a:fld>
            <a:endParaRPr lang="et-EE"/>
          </a:p>
        </p:txBody>
      </p:sp>
    </p:spTree>
    <p:extLst>
      <p:ext uri="{BB962C8B-B14F-4D97-AF65-F5344CB8AC3E}">
        <p14:creationId xmlns:p14="http://schemas.microsoft.com/office/powerpoint/2010/main" val="4267125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F7E55911-B610-4B97-9AC7-AC7C625DD29D}" type="slidenum">
              <a:rPr lang="et-EE" smtClean="0"/>
              <a:t>1</a:t>
            </a:fld>
            <a:endParaRPr lang="et-EE"/>
          </a:p>
        </p:txBody>
      </p:sp>
    </p:spTree>
    <p:extLst>
      <p:ext uri="{BB962C8B-B14F-4D97-AF65-F5344CB8AC3E}">
        <p14:creationId xmlns:p14="http://schemas.microsoft.com/office/powerpoint/2010/main" val="996573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Patsientide rahulolu asjaajamise selguse ja kiirusega haiglasse vastuvõtul on võrreldes</a:t>
            </a:r>
          </a:p>
          <a:p>
            <a:r>
              <a:rPr lang="et-EE" dirty="0" smtClean="0"/>
              <a:t>varasemate aastatega suurenenud, kuid siin tuleb arvesse võtta asjaolu, et 2021. aastal</a:t>
            </a:r>
          </a:p>
          <a:p>
            <a:r>
              <a:rPr lang="et-EE" dirty="0" smtClean="0"/>
              <a:t>hindasid seda rahulolu aspekti ainult plaanilisele ravile saabunud patsiendid (vt. ka selgitust</a:t>
            </a:r>
          </a:p>
          <a:p>
            <a:r>
              <a:rPr lang="et-EE" dirty="0" smtClean="0"/>
              <a:t>eespool). Rahulolu asjaajamise selguse ja kiirusega ei seostunud patsiendi vanuse ega sooga,14</a:t>
            </a:r>
          </a:p>
          <a:p>
            <a:r>
              <a:rPr lang="et-EE" dirty="0" smtClean="0"/>
              <a:t>kuid nii nagu varasematel aastatel, oli ka käesoleval aastal haiglasse vastuvõtuga väga</a:t>
            </a:r>
          </a:p>
          <a:p>
            <a:r>
              <a:rPr lang="et-EE" dirty="0" smtClean="0"/>
              <a:t>rahulolevaid enam vene keelt rääkivate patsientide hulgas (77%), eesti keelt rääkivate</a:t>
            </a:r>
          </a:p>
          <a:p>
            <a:r>
              <a:rPr lang="et-EE" dirty="0" smtClean="0"/>
              <a:t>patsientide hulgas oli vastuvõtuga väga rahulolevaid 67%. Erinevus on statistiliselt oluline,</a:t>
            </a:r>
          </a:p>
          <a:p>
            <a:r>
              <a:rPr lang="et-EE" dirty="0" smtClean="0"/>
              <a:t>p&lt;0,001</a:t>
            </a:r>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E55911-B610-4B97-9AC7-AC7C625DD29D}" type="slidenum">
              <a:rPr kumimoji="0" lang="et-E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t-E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1070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Võrreldes patsientide hinnanguid aastate lõikes, on näha et käesoleval aastal on</a:t>
            </a:r>
          </a:p>
          <a:p>
            <a:r>
              <a:rPr lang="et-EE" dirty="0" smtClean="0"/>
              <a:t>patsientide hinnangud kõigi arsti tegevust ja suhtlemist kirjeldavate tegurite osas paremaks</a:t>
            </a:r>
          </a:p>
          <a:p>
            <a:r>
              <a:rPr lang="et-EE" dirty="0" smtClean="0"/>
              <a:t>muutunud ning aastatel 2015-2019 ilmnenud langustrend on peatunud (vt. joonised 12 ja 13).</a:t>
            </a:r>
            <a:endParaRPr lang="et-EE" dirty="0"/>
          </a:p>
        </p:txBody>
      </p:sp>
      <p:sp>
        <p:nvSpPr>
          <p:cNvPr id="4" name="Slide Number Placeholder 3"/>
          <p:cNvSpPr>
            <a:spLocks noGrp="1"/>
          </p:cNvSpPr>
          <p:nvPr>
            <p:ph type="sldNum" sz="quarter" idx="10"/>
          </p:nvPr>
        </p:nvSpPr>
        <p:spPr/>
        <p:txBody>
          <a:bodyPr/>
          <a:lstStyle/>
          <a:p>
            <a:fld id="{F7E55911-B610-4B97-9AC7-AC7C625DD29D}" type="slidenum">
              <a:rPr lang="et-EE" smtClean="0"/>
              <a:t>7</a:t>
            </a:fld>
            <a:endParaRPr lang="et-EE"/>
          </a:p>
        </p:txBody>
      </p:sp>
    </p:spTree>
    <p:extLst>
      <p:ext uri="{BB962C8B-B14F-4D97-AF65-F5344CB8AC3E}">
        <p14:creationId xmlns:p14="http://schemas.microsoft.com/office/powerpoint/2010/main" val="4230070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Võrreldes patsientide hinnanguid aastate lõikes, on näha et käesoleval aastal on</a:t>
            </a:r>
          </a:p>
          <a:p>
            <a:r>
              <a:rPr lang="et-EE" dirty="0" smtClean="0"/>
              <a:t>patsientide hinnangud kõigi arsti tegevust ja suhtlemist kirjeldavate tegurite osas paremaks</a:t>
            </a:r>
          </a:p>
          <a:p>
            <a:r>
              <a:rPr lang="et-EE" dirty="0" smtClean="0"/>
              <a:t>muutunud ning aastatel 2015-2019 ilmnenud langustrend on peatunud (vt. joonised 12 ja 13).</a:t>
            </a:r>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E55911-B610-4B97-9AC7-AC7C625DD29D}" type="slidenum">
              <a:rPr kumimoji="0" lang="et-E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t-E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49523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Nii nagu varasemates uuringutes, ka 2021. aastal</a:t>
            </a:r>
            <a:r>
              <a:rPr lang="et-EE" baseline="0" dirty="0" smtClean="0"/>
              <a:t> jäädi </a:t>
            </a:r>
            <a:r>
              <a:rPr lang="et-EE" dirty="0" smtClean="0"/>
              <a:t>kõige enam rahule ruumide puhtuse ja korrashoiuga, ka rahulolu palatisse abi kutsumise võimalustega oli kõrge– mõlemal juhul oli väga rahulolevate patsientide osakaal ca kolm neljandikku, mis on enam kui 2019. aastal. </a:t>
            </a:r>
          </a:p>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E55911-B610-4B97-9AC7-AC7C625DD29D}" type="slidenum">
              <a:rPr kumimoji="0" lang="et-E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t-E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4918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Haiglatoiduga olid väga rahul 54% küsitletutest – ka see näitaja on kõrgem kui 2019. aastal, mil haiglatoiduga olid väga rahul 51% küsitletutest. Pakutava toiduga olid üldiselt rahul 34% (2019. aastal 38%) ning vähesel määral oli 2019. aastaga võrreldes suurenenud toiduga rahulolematute patsientide osakaal.</a:t>
            </a:r>
          </a:p>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E55911-B610-4B97-9AC7-AC7C625DD29D}" type="slidenum">
              <a:rPr kumimoji="0" lang="et-E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t-E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3243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Pealkiri 1"/>
          <p:cNvSpPr>
            <a:spLocks noGrp="1"/>
          </p:cNvSpPr>
          <p:nvPr>
            <p:ph type="ctrTitle"/>
          </p:nvPr>
        </p:nvSpPr>
        <p:spPr>
          <a:xfrm>
            <a:off x="685800" y="2130425"/>
            <a:ext cx="7772400" cy="1470025"/>
          </a:xfrm>
        </p:spPr>
        <p:txBody>
          <a:bodyPr/>
          <a:lstStyle/>
          <a:p>
            <a:r>
              <a:rPr lang="et-EE" smtClean="0"/>
              <a:t>Muutke tiitli laadi</a:t>
            </a:r>
            <a:endParaRPr lang="et-EE"/>
          </a:p>
        </p:txBody>
      </p:sp>
      <p:sp>
        <p:nvSpPr>
          <p:cNvPr id="3" name="Alapealkiri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laadi muutmiseks</a:t>
            </a:r>
            <a:endParaRPr lang="et-EE"/>
          </a:p>
        </p:txBody>
      </p:sp>
      <p:sp>
        <p:nvSpPr>
          <p:cNvPr id="4" name="Kuupäeva kohatäide 3"/>
          <p:cNvSpPr>
            <a:spLocks noGrp="1"/>
          </p:cNvSpPr>
          <p:nvPr>
            <p:ph type="dt" sz="half" idx="10"/>
          </p:nvPr>
        </p:nvSpPr>
        <p:spPr/>
        <p:txBody>
          <a:bodyPr/>
          <a:lstStyle/>
          <a:p>
            <a:fld id="{87785191-C406-410D-9D1A-CBF142244AC4}" type="datetime1">
              <a:rPr lang="et-EE" smtClean="0"/>
              <a:t>14.04.2022</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3864544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19003D18-8C8A-40D1-A2FF-5B7587F0830B}" type="datetime1">
              <a:rPr lang="et-EE" smtClean="0"/>
              <a:t>14.04.2022</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298718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smtClean="0"/>
              <a:t>Muutke tiitli laadi</a:t>
            </a:r>
            <a:endParaRPr lang="et-EE"/>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D78995FD-B80E-4181-8052-8DA8072F54D5}" type="datetime1">
              <a:rPr lang="et-EE" smtClean="0"/>
              <a:t>14.04.2022</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3937144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Av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177801" y="1985117"/>
            <a:ext cx="8795940" cy="469265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495144309"/>
      </p:ext>
    </p:extLst>
  </p:cSld>
  <p:clrMapOvr>
    <a:masterClrMapping/>
  </p:clrMapOvr>
  <p:extLst>
    <p:ext uri="{DCECCB84-F9BA-43D5-87BE-67443E8EF086}">
      <p15:sldGuideLst xmlns:p15="http://schemas.microsoft.com/office/powerpoint/2012/main">
        <p15:guide id="0" orient="horz" pos="2160">
          <p15:clr>
            <a:srgbClr val="FBAE40"/>
          </p15:clr>
        </p15:guide>
        <p15:guide id="1" pos="143">
          <p15:clr>
            <a:srgbClr val="FBAE40"/>
          </p15:clr>
        </p15:guide>
        <p15:guide id="2" pos="753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Pealkirj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834871" y="2358189"/>
            <a:ext cx="6068616" cy="2504324"/>
          </a:xfrm>
          <a:prstGeom prst="rect">
            <a:avLst/>
          </a:prstGeom>
        </p:spPr>
        <p:txBody>
          <a:bodyPr anchor="b"/>
          <a:lstStyle>
            <a:lvl1pPr marL="0" indent="0">
              <a:lnSpc>
                <a:spcPts val="4125"/>
              </a:lnSpc>
              <a:spcBef>
                <a:spcPts val="0"/>
              </a:spcBef>
              <a:buNone/>
              <a:defRPr sz="3975" b="1" baseline="0">
                <a:solidFill>
                  <a:srgbClr val="004387"/>
                </a:solidFill>
              </a:defRPr>
            </a:lvl1pPr>
          </a:lstStyle>
          <a:p>
            <a:pPr lvl="0"/>
            <a:r>
              <a:rPr lang="en-US"/>
              <a:t>Click to edit Master text styles</a:t>
            </a:r>
          </a:p>
        </p:txBody>
      </p:sp>
      <p:sp>
        <p:nvSpPr>
          <p:cNvPr id="5" name="Text Placeholder 2"/>
          <p:cNvSpPr>
            <a:spLocks noGrp="1"/>
          </p:cNvSpPr>
          <p:nvPr>
            <p:ph type="body" sz="quarter" idx="11"/>
          </p:nvPr>
        </p:nvSpPr>
        <p:spPr>
          <a:xfrm>
            <a:off x="837411" y="5229013"/>
            <a:ext cx="6068616" cy="1070188"/>
          </a:xfrm>
          <a:prstGeom prst="rect">
            <a:avLst/>
          </a:prstGeom>
        </p:spPr>
        <p:txBody>
          <a:bodyPr/>
          <a:lstStyle>
            <a:lvl1pPr marL="0" indent="0">
              <a:buNone/>
              <a:defRPr sz="2025" b="0" baseline="0">
                <a:ln>
                  <a:noFill/>
                </a:ln>
                <a:solidFill>
                  <a:srgbClr val="4F4F4F"/>
                </a:solidFill>
              </a:defRPr>
            </a:lvl1pPr>
          </a:lstStyle>
          <a:p>
            <a:pPr lvl="0"/>
            <a:r>
              <a:rPr lang="en-US"/>
              <a:t>Click to edit Master text styles</a:t>
            </a:r>
          </a:p>
        </p:txBody>
      </p:sp>
    </p:spTree>
    <p:extLst>
      <p:ext uri="{BB962C8B-B14F-4D97-AF65-F5344CB8AC3E}">
        <p14:creationId xmlns:p14="http://schemas.microsoft.com/office/powerpoint/2010/main" val="131246338"/>
      </p:ext>
    </p:extLst>
  </p:cSld>
  <p:clrMapOvr>
    <a:masterClrMapping/>
  </p:clrMapOvr>
  <p:extLst>
    <p:ext uri="{DCECCB84-F9BA-43D5-87BE-67443E8EF086}">
      <p15:sldGuideLst xmlns:p15="http://schemas.microsoft.com/office/powerpoint/2012/main">
        <p15:guide id="0" pos="778">
          <p15:clr>
            <a:srgbClr val="FBAE40"/>
          </p15:clr>
        </p15:guide>
        <p15:guide id="1" orient="horz" pos="2160">
          <p15:clr>
            <a:srgbClr val="FBAE40"/>
          </p15:clr>
        </p15:guide>
        <p15:guide id="2" pos="7537">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apealkirj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17924" y="541341"/>
            <a:ext cx="8108156" cy="731837"/>
          </a:xfrm>
          <a:prstGeom prst="rect">
            <a:avLst/>
          </a:prstGeom>
        </p:spPr>
        <p:txBody>
          <a:bodyPr anchor="b"/>
          <a:lstStyle>
            <a:lvl1pPr marL="0" indent="0">
              <a:buNone/>
              <a:defRPr sz="2700" b="1" i="0" baseline="0">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a:t>Click to edit Master text styles</a:t>
            </a:r>
          </a:p>
        </p:txBody>
      </p:sp>
      <p:sp>
        <p:nvSpPr>
          <p:cNvPr id="9" name="Text Placeholder 6"/>
          <p:cNvSpPr>
            <a:spLocks noGrp="1"/>
          </p:cNvSpPr>
          <p:nvPr>
            <p:ph type="body" sz="quarter" idx="11"/>
          </p:nvPr>
        </p:nvSpPr>
        <p:spPr>
          <a:xfrm>
            <a:off x="525541" y="1991361"/>
            <a:ext cx="8108156" cy="1092040"/>
          </a:xfrm>
          <a:prstGeom prst="rect">
            <a:avLst/>
          </a:prstGeom>
        </p:spPr>
        <p:txBody>
          <a:bodyPr/>
          <a:lstStyle>
            <a:lvl1pPr marL="0" indent="0">
              <a:buNone/>
              <a:defRPr sz="1500" b="0">
                <a:solidFill>
                  <a:srgbClr val="2F2F2F"/>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a:t>Click to edit Master text styles</a:t>
            </a:r>
          </a:p>
        </p:txBody>
      </p:sp>
    </p:spTree>
    <p:extLst>
      <p:ext uri="{BB962C8B-B14F-4D97-AF65-F5344CB8AC3E}">
        <p14:creationId xmlns:p14="http://schemas.microsoft.com/office/powerpoint/2010/main" val="461683950"/>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unkti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17924" y="541341"/>
            <a:ext cx="8108156" cy="731837"/>
          </a:xfrm>
          <a:prstGeom prst="rect">
            <a:avLst/>
          </a:prstGeom>
        </p:spPr>
        <p:txBody>
          <a:bodyPr anchor="b"/>
          <a:lstStyle>
            <a:lvl1pPr marL="0" indent="0">
              <a:buNone/>
              <a:defRPr sz="2700" b="1">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a:t>Click to edit Master text styles</a:t>
            </a:r>
          </a:p>
        </p:txBody>
      </p:sp>
      <p:sp>
        <p:nvSpPr>
          <p:cNvPr id="9" name="Text Placeholder 6"/>
          <p:cNvSpPr>
            <a:spLocks noGrp="1"/>
          </p:cNvSpPr>
          <p:nvPr>
            <p:ph type="body" sz="quarter" idx="11"/>
          </p:nvPr>
        </p:nvSpPr>
        <p:spPr>
          <a:xfrm>
            <a:off x="525541" y="1642004"/>
            <a:ext cx="8108156" cy="731837"/>
          </a:xfrm>
          <a:prstGeom prst="rect">
            <a:avLst/>
          </a:prstGeom>
        </p:spPr>
        <p:txBody>
          <a:bodyPr/>
          <a:lstStyle>
            <a:lvl1pPr marL="0" indent="0">
              <a:buNone/>
              <a:defRPr sz="1800" b="1">
                <a:solidFill>
                  <a:srgbClr val="2F2F2F"/>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a:t>Click to edit Master text styles</a:t>
            </a:r>
          </a:p>
        </p:txBody>
      </p:sp>
      <p:sp>
        <p:nvSpPr>
          <p:cNvPr id="10" name="Text Placeholder 6"/>
          <p:cNvSpPr>
            <a:spLocks noGrp="1"/>
          </p:cNvSpPr>
          <p:nvPr>
            <p:ph type="body" sz="quarter" idx="12"/>
          </p:nvPr>
        </p:nvSpPr>
        <p:spPr>
          <a:xfrm>
            <a:off x="525541" y="2717482"/>
            <a:ext cx="8108156" cy="2870518"/>
          </a:xfrm>
          <a:prstGeom prst="rect">
            <a:avLst/>
          </a:prstGeom>
        </p:spPr>
        <p:txBody>
          <a:bodyPr/>
          <a:lstStyle>
            <a:lvl1pPr marL="214313" indent="-214313">
              <a:buFontTx/>
              <a:buBlip>
                <a:blip r:embed="rId3"/>
              </a:buBlip>
              <a:defRPr lang="en-US" sz="1500" b="0" i="0" smtClean="0">
                <a:ln>
                  <a:noFill/>
                </a:ln>
                <a:solidFill>
                  <a:srgbClr val="4F4F4F"/>
                </a:solidFill>
                <a:effectLst/>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a:t>Click to edit Master text styles</a:t>
            </a:r>
          </a:p>
        </p:txBody>
      </p:sp>
    </p:spTree>
    <p:extLst>
      <p:ext uri="{BB962C8B-B14F-4D97-AF65-F5344CB8AC3E}">
        <p14:creationId xmlns:p14="http://schemas.microsoft.com/office/powerpoint/2010/main" val="191459096"/>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Punktislaid_1">
    <p:spTree>
      <p:nvGrpSpPr>
        <p:cNvPr id="1" name=""/>
        <p:cNvGrpSpPr/>
        <p:nvPr/>
      </p:nvGrpSpPr>
      <p:grpSpPr>
        <a:xfrm>
          <a:off x="0" y="0"/>
          <a:ext cx="0" cy="0"/>
          <a:chOff x="0" y="0"/>
          <a:chExt cx="0" cy="0"/>
        </a:xfrm>
      </p:grpSpPr>
      <p:sp>
        <p:nvSpPr>
          <p:cNvPr id="3" name="Text Placeholder 6"/>
          <p:cNvSpPr>
            <a:spLocks noGrp="1"/>
          </p:cNvSpPr>
          <p:nvPr>
            <p:ph type="body" sz="quarter" idx="10"/>
          </p:nvPr>
        </p:nvSpPr>
        <p:spPr>
          <a:xfrm>
            <a:off x="517924" y="541341"/>
            <a:ext cx="8108156" cy="731837"/>
          </a:xfrm>
          <a:prstGeom prst="rect">
            <a:avLst/>
          </a:prstGeom>
        </p:spPr>
        <p:txBody>
          <a:bodyPr anchor="b"/>
          <a:lstStyle>
            <a:lvl1pPr marL="0" indent="0">
              <a:buNone/>
              <a:defRPr sz="2700" b="1">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a:t>Click to edit Master text styles</a:t>
            </a:r>
          </a:p>
        </p:txBody>
      </p:sp>
      <p:sp>
        <p:nvSpPr>
          <p:cNvPr id="4" name="Text Placeholder 6"/>
          <p:cNvSpPr>
            <a:spLocks noGrp="1"/>
          </p:cNvSpPr>
          <p:nvPr>
            <p:ph type="body" sz="quarter" idx="12" hasCustomPrompt="1"/>
          </p:nvPr>
        </p:nvSpPr>
        <p:spPr>
          <a:xfrm>
            <a:off x="525541" y="1669672"/>
            <a:ext cx="8108156" cy="3918328"/>
          </a:xfrm>
          <a:prstGeom prst="rect">
            <a:avLst/>
          </a:prstGeom>
        </p:spPr>
        <p:txBody>
          <a:bodyPr/>
          <a:lstStyle>
            <a:lvl1pPr marL="214313" indent="-214313">
              <a:buFontTx/>
              <a:buBlip>
                <a:blip r:embed="rId2"/>
              </a:buBlip>
              <a:defRPr lang="en-US" sz="1500" b="0" i="0" smtClean="0">
                <a:ln>
                  <a:noFill/>
                </a:ln>
                <a:solidFill>
                  <a:srgbClr val="4F4F4F"/>
                </a:solidFill>
                <a:effectLst/>
                <a:latin typeface="Calibri" panose="020F0502020204030204" pitchFamily="34" charset="0"/>
              </a:defRPr>
            </a:lvl1pPr>
            <a:lvl2pPr marL="685800" indent="-342900">
              <a:buSzPct val="100000"/>
              <a:buFontTx/>
              <a:buBlip>
                <a:blip r:embed="rId2"/>
              </a:buBlip>
              <a:defRPr sz="1500" b="0">
                <a:solidFill>
                  <a:srgbClr val="4F4F4F"/>
                </a:solidFill>
                <a:latin typeface="Calibri" panose="020F0502020204030204" pitchFamily="34" charset="0"/>
              </a:defRPr>
            </a:lvl2pPr>
            <a:lvl3pPr marL="1028700" indent="-342900">
              <a:buSzPct val="100000"/>
              <a:buFontTx/>
              <a:buBlip>
                <a:blip r:embed="rId2"/>
              </a:buBlip>
              <a:defRPr sz="1500" b="0">
                <a:solidFill>
                  <a:srgbClr val="4F4F4F"/>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dirty="0"/>
              <a:t> </a:t>
            </a:r>
          </a:p>
          <a:p>
            <a:pPr lvl="1"/>
            <a:r>
              <a:rPr lang="en-US" dirty="0"/>
              <a:t> </a:t>
            </a:r>
          </a:p>
          <a:p>
            <a:pPr lvl="2"/>
            <a:r>
              <a:rPr lang="en-US" dirty="0"/>
              <a:t> </a:t>
            </a:r>
          </a:p>
          <a:p>
            <a:pPr lvl="2"/>
            <a:endParaRPr lang="en-US" dirty="0"/>
          </a:p>
          <a:p>
            <a:pPr lvl="0"/>
            <a:endParaRPr lang="en-US" dirty="0"/>
          </a:p>
          <a:p>
            <a:pPr lvl="0"/>
            <a:endParaRPr lang="en-US" dirty="0"/>
          </a:p>
        </p:txBody>
      </p:sp>
    </p:spTree>
    <p:extLst>
      <p:ext uri="{BB962C8B-B14F-4D97-AF65-F5344CB8AC3E}">
        <p14:creationId xmlns:p14="http://schemas.microsoft.com/office/powerpoint/2010/main" val="27720618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Graaf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17924" y="541341"/>
            <a:ext cx="7839074" cy="731837"/>
          </a:xfrm>
          <a:prstGeom prst="rect">
            <a:avLst/>
          </a:prstGeom>
        </p:spPr>
        <p:txBody>
          <a:bodyPr anchor="b"/>
          <a:lstStyle>
            <a:lvl1pPr marL="0" indent="0">
              <a:buNone/>
              <a:defRPr sz="2700" b="1" i="0" baseline="0">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a:t>Click to edit Master text styles</a:t>
            </a:r>
          </a:p>
        </p:txBody>
      </p:sp>
      <p:sp>
        <p:nvSpPr>
          <p:cNvPr id="3" name="Chart Placeholder 2"/>
          <p:cNvSpPr>
            <a:spLocks noGrp="1"/>
          </p:cNvSpPr>
          <p:nvPr>
            <p:ph type="chart" sz="quarter" idx="11"/>
          </p:nvPr>
        </p:nvSpPr>
        <p:spPr>
          <a:xfrm>
            <a:off x="517922" y="1273175"/>
            <a:ext cx="7839075" cy="4673812"/>
          </a:xfrm>
          <a:prstGeom prst="rect">
            <a:avLst/>
          </a:prstGeom>
        </p:spPr>
        <p:txBody>
          <a:bodyPr/>
          <a:lstStyle>
            <a:lvl1pPr>
              <a:defRPr sz="1500">
                <a:ln>
                  <a:noFill/>
                </a:ln>
                <a:solidFill>
                  <a:srgbClr val="4F4F4F"/>
                </a:solidFill>
              </a:defRPr>
            </a:lvl1pPr>
          </a:lstStyle>
          <a:p>
            <a:r>
              <a:rPr lang="en-US"/>
              <a:t>Click icon to add chart</a:t>
            </a:r>
            <a:endParaRPr lang="en-US" dirty="0"/>
          </a:p>
        </p:txBody>
      </p:sp>
      <p:sp>
        <p:nvSpPr>
          <p:cNvPr id="8" name="Text Placeholder 6"/>
          <p:cNvSpPr>
            <a:spLocks noGrp="1"/>
          </p:cNvSpPr>
          <p:nvPr>
            <p:ph type="body" sz="quarter" idx="12"/>
          </p:nvPr>
        </p:nvSpPr>
        <p:spPr>
          <a:xfrm>
            <a:off x="4302760" y="6312908"/>
            <a:ext cx="3679190" cy="365919"/>
          </a:xfrm>
          <a:prstGeom prst="rect">
            <a:avLst/>
          </a:prstGeom>
        </p:spPr>
        <p:txBody>
          <a:bodyPr/>
          <a:lstStyle>
            <a:lvl1pPr marL="0" indent="0" algn="r">
              <a:buNone/>
              <a:defRPr sz="1650" b="0">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a:t>Click to edit Master text styles</a:t>
            </a:r>
          </a:p>
        </p:txBody>
      </p:sp>
    </p:spTree>
    <p:extLst>
      <p:ext uri="{BB962C8B-B14F-4D97-AF65-F5344CB8AC3E}">
        <p14:creationId xmlns:p14="http://schemas.microsoft.com/office/powerpoint/2010/main" val="3062563489"/>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Punktid ja pi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17924" y="541341"/>
            <a:ext cx="3768535" cy="731837"/>
          </a:xfrm>
          <a:prstGeom prst="rect">
            <a:avLst/>
          </a:prstGeom>
        </p:spPr>
        <p:txBody>
          <a:bodyPr anchor="b"/>
          <a:lstStyle>
            <a:lvl1pPr marL="0" indent="0">
              <a:buNone/>
              <a:defRPr sz="2700" b="1" i="0" baseline="0">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a:t>Click to edit Master text styles</a:t>
            </a:r>
          </a:p>
        </p:txBody>
      </p:sp>
      <p:sp>
        <p:nvSpPr>
          <p:cNvPr id="5" name="Text Placeholder 6"/>
          <p:cNvSpPr>
            <a:spLocks noGrp="1"/>
          </p:cNvSpPr>
          <p:nvPr>
            <p:ph type="body" sz="quarter" idx="12"/>
          </p:nvPr>
        </p:nvSpPr>
        <p:spPr>
          <a:xfrm>
            <a:off x="525541" y="1645922"/>
            <a:ext cx="3778556" cy="3948853"/>
          </a:xfrm>
          <a:prstGeom prst="rect">
            <a:avLst/>
          </a:prstGeom>
        </p:spPr>
        <p:txBody>
          <a:bodyPr/>
          <a:lstStyle>
            <a:lvl1pPr marL="214313" indent="-214313">
              <a:buFontTx/>
              <a:buBlip>
                <a:blip r:embed="rId3"/>
              </a:buBlip>
              <a:defRPr lang="en-US" sz="1500" b="0" i="0" smtClean="0">
                <a:solidFill>
                  <a:srgbClr val="4F4F4F"/>
                </a:solidFill>
                <a:effectLst/>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a:t>Click to edit Master text styles</a:t>
            </a:r>
          </a:p>
        </p:txBody>
      </p:sp>
      <p:sp>
        <p:nvSpPr>
          <p:cNvPr id="4" name="Picture Placeholder 3"/>
          <p:cNvSpPr>
            <a:spLocks noGrp="1"/>
          </p:cNvSpPr>
          <p:nvPr>
            <p:ph type="pic" sz="quarter" idx="13"/>
          </p:nvPr>
        </p:nvSpPr>
        <p:spPr>
          <a:xfrm>
            <a:off x="4302762" y="182564"/>
            <a:ext cx="4592399" cy="5777970"/>
          </a:xfrm>
          <a:prstGeom prst="rect">
            <a:avLst/>
          </a:prstGeom>
        </p:spPr>
        <p:txBody>
          <a:bodyPr/>
          <a:lstStyle/>
          <a:p>
            <a:r>
              <a:rPr lang="en-US"/>
              <a:t>Click icon to add picture</a:t>
            </a:r>
          </a:p>
        </p:txBody>
      </p:sp>
    </p:spTree>
    <p:extLst>
      <p:ext uri="{BB962C8B-B14F-4D97-AF65-F5344CB8AC3E}">
        <p14:creationId xmlns:p14="http://schemas.microsoft.com/office/powerpoint/2010/main" val="67866967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ildid">
    <p:spTree>
      <p:nvGrpSpPr>
        <p:cNvPr id="1" name=""/>
        <p:cNvGrpSpPr/>
        <p:nvPr/>
      </p:nvGrpSpPr>
      <p:grpSpPr>
        <a:xfrm>
          <a:off x="0" y="0"/>
          <a:ext cx="0" cy="0"/>
          <a:chOff x="0" y="0"/>
          <a:chExt cx="0" cy="0"/>
        </a:xfrm>
      </p:grpSpPr>
      <p:sp>
        <p:nvSpPr>
          <p:cNvPr id="6" name="Picture Placeholder 3"/>
          <p:cNvSpPr>
            <a:spLocks noGrp="1"/>
          </p:cNvSpPr>
          <p:nvPr>
            <p:ph type="pic" sz="quarter" idx="14"/>
          </p:nvPr>
        </p:nvSpPr>
        <p:spPr>
          <a:xfrm>
            <a:off x="4576839" y="333374"/>
            <a:ext cx="4318321" cy="3095626"/>
          </a:xfrm>
          <a:prstGeom prst="rect">
            <a:avLst/>
          </a:prstGeom>
        </p:spPr>
        <p:txBody>
          <a:bodyPr/>
          <a:lstStyle/>
          <a:p>
            <a:r>
              <a:rPr lang="en-US"/>
              <a:t>Click icon to add picture</a:t>
            </a:r>
          </a:p>
        </p:txBody>
      </p:sp>
      <p:sp>
        <p:nvSpPr>
          <p:cNvPr id="9" name="Picture Placeholder 3"/>
          <p:cNvSpPr>
            <a:spLocks noGrp="1"/>
          </p:cNvSpPr>
          <p:nvPr>
            <p:ph type="pic" sz="quarter" idx="16"/>
          </p:nvPr>
        </p:nvSpPr>
        <p:spPr>
          <a:xfrm>
            <a:off x="2417840" y="3429000"/>
            <a:ext cx="2158998" cy="2520950"/>
          </a:xfrm>
          <a:prstGeom prst="rect">
            <a:avLst/>
          </a:prstGeom>
        </p:spPr>
        <p:txBody>
          <a:bodyPr/>
          <a:lstStyle/>
          <a:p>
            <a:r>
              <a:rPr lang="en-US"/>
              <a:t>Click icon to add picture</a:t>
            </a:r>
            <a:endParaRPr lang="en-US" dirty="0"/>
          </a:p>
        </p:txBody>
      </p:sp>
      <p:sp>
        <p:nvSpPr>
          <p:cNvPr id="10" name="Picture Placeholder 3"/>
          <p:cNvSpPr>
            <a:spLocks noGrp="1"/>
          </p:cNvSpPr>
          <p:nvPr>
            <p:ph type="pic" sz="quarter" idx="17"/>
          </p:nvPr>
        </p:nvSpPr>
        <p:spPr>
          <a:xfrm>
            <a:off x="258801" y="333376"/>
            <a:ext cx="2159039" cy="5616574"/>
          </a:xfrm>
          <a:prstGeom prst="rect">
            <a:avLst/>
          </a:prstGeom>
        </p:spPr>
        <p:txBody>
          <a:bodyPr/>
          <a:lstStyle/>
          <a:p>
            <a:r>
              <a:rPr lang="en-US"/>
              <a:t>Click icon to add picture</a:t>
            </a:r>
            <a:endParaRPr lang="en-US" dirty="0"/>
          </a:p>
        </p:txBody>
      </p:sp>
      <p:sp>
        <p:nvSpPr>
          <p:cNvPr id="11" name="Picture Placeholder 3"/>
          <p:cNvSpPr>
            <a:spLocks noGrp="1"/>
          </p:cNvSpPr>
          <p:nvPr>
            <p:ph type="pic" sz="quarter" idx="18"/>
          </p:nvPr>
        </p:nvSpPr>
        <p:spPr>
          <a:xfrm>
            <a:off x="2418080" y="333378"/>
            <a:ext cx="2158758" cy="3095625"/>
          </a:xfrm>
          <a:prstGeom prst="rect">
            <a:avLst/>
          </a:prstGeom>
        </p:spPr>
        <p:txBody>
          <a:bodyPr/>
          <a:lstStyle/>
          <a:p>
            <a:r>
              <a:rPr lang="en-US"/>
              <a:t>Click icon to add picture</a:t>
            </a:r>
            <a:endParaRPr lang="en-US" dirty="0"/>
          </a:p>
        </p:txBody>
      </p:sp>
      <p:sp>
        <p:nvSpPr>
          <p:cNvPr id="13" name="Picture Placeholder 3"/>
          <p:cNvSpPr>
            <a:spLocks noGrp="1"/>
          </p:cNvSpPr>
          <p:nvPr>
            <p:ph type="pic" sz="quarter" idx="19"/>
          </p:nvPr>
        </p:nvSpPr>
        <p:spPr>
          <a:xfrm>
            <a:off x="4576838" y="3429000"/>
            <a:ext cx="2158998" cy="2520950"/>
          </a:xfrm>
          <a:prstGeom prst="rect">
            <a:avLst/>
          </a:prstGeom>
        </p:spPr>
        <p:txBody>
          <a:bodyPr/>
          <a:lstStyle/>
          <a:p>
            <a:r>
              <a:rPr lang="en-US"/>
              <a:t>Click icon to add picture</a:t>
            </a:r>
          </a:p>
        </p:txBody>
      </p:sp>
      <p:sp>
        <p:nvSpPr>
          <p:cNvPr id="14" name="Picture Placeholder 3"/>
          <p:cNvSpPr>
            <a:spLocks noGrp="1"/>
          </p:cNvSpPr>
          <p:nvPr>
            <p:ph type="pic" sz="quarter" idx="20"/>
          </p:nvPr>
        </p:nvSpPr>
        <p:spPr>
          <a:xfrm>
            <a:off x="6736160" y="3429000"/>
            <a:ext cx="2158998" cy="2520950"/>
          </a:xfrm>
          <a:prstGeom prst="rect">
            <a:avLst/>
          </a:prstGeom>
        </p:spPr>
        <p:txBody>
          <a:bodyPr/>
          <a:lstStyle/>
          <a:p>
            <a:r>
              <a:rPr lang="en-US"/>
              <a:t>Click icon to add picture</a:t>
            </a:r>
          </a:p>
        </p:txBody>
      </p:sp>
    </p:spTree>
    <p:extLst>
      <p:ext uri="{BB962C8B-B14F-4D97-AF65-F5344CB8AC3E}">
        <p14:creationId xmlns:p14="http://schemas.microsoft.com/office/powerpoint/2010/main" val="2487984130"/>
      </p:ext>
    </p:extLst>
  </p:cSld>
  <p:clrMapOvr>
    <a:masterClrMapping/>
  </p:clrMapOvr>
  <p:hf hdr="0" ftr="0" dt="0"/>
  <p:extLst>
    <p:ext uri="{DCECCB84-F9BA-43D5-87BE-67443E8EF086}">
      <p15:sldGuideLst xmlns:p15="http://schemas.microsoft.com/office/powerpoint/2012/main">
        <p15:guide id="0" orient="horz" pos="3748">
          <p15:clr>
            <a:srgbClr val="FBAE40"/>
          </p15:clr>
        </p15:guide>
        <p15:guide id="1" orient="horz" pos="2160">
          <p15:clr>
            <a:srgbClr val="FBAE40"/>
          </p15:clr>
        </p15:guide>
        <p15:guide id="2" pos="143">
          <p15:clr>
            <a:srgbClr val="FBAE40"/>
          </p15:clr>
        </p15:guide>
        <p15:guide id="3" pos="7537">
          <p15:clr>
            <a:srgbClr val="FBAE40"/>
          </p15:clr>
        </p15:guide>
        <p15:guide id="4" orient="horz" pos="21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Sisu kohatäide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562DE20D-115D-495C-82F9-C0B9E62F23D5}" type="datetime1">
              <a:rPr lang="et-EE" smtClean="0"/>
              <a:t>14.04.2022</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41946556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aheslaid">
    <p:bg>
      <p:bgPr>
        <a:solidFill>
          <a:schemeClr val="bg1"/>
        </a:solidFill>
        <a:effectLst/>
      </p:bgPr>
    </p:bg>
    <p:spTree>
      <p:nvGrpSpPr>
        <p:cNvPr id="1" name=""/>
        <p:cNvGrpSpPr/>
        <p:nvPr/>
      </p:nvGrpSpPr>
      <p:grpSpPr>
        <a:xfrm>
          <a:off x="0" y="0"/>
          <a:ext cx="0" cy="0"/>
          <a:chOff x="0" y="0"/>
          <a:chExt cx="0" cy="0"/>
        </a:xfrm>
      </p:grpSpPr>
      <p:sp>
        <p:nvSpPr>
          <p:cNvPr id="12" name="Text Placeholder 2"/>
          <p:cNvSpPr>
            <a:spLocks noGrp="1"/>
          </p:cNvSpPr>
          <p:nvPr>
            <p:ph type="body" sz="quarter" idx="10"/>
          </p:nvPr>
        </p:nvSpPr>
        <p:spPr>
          <a:xfrm>
            <a:off x="530078" y="2715474"/>
            <a:ext cx="8090683" cy="713529"/>
          </a:xfrm>
          <a:prstGeom prst="rect">
            <a:avLst/>
          </a:prstGeom>
        </p:spPr>
        <p:txBody>
          <a:bodyPr/>
          <a:lstStyle>
            <a:lvl1pPr marL="0" indent="0">
              <a:buNone/>
              <a:defRPr sz="3975" b="1" baseline="0">
                <a:solidFill>
                  <a:srgbClr val="004387"/>
                </a:solidFill>
              </a:defRPr>
            </a:lvl1pPr>
          </a:lstStyle>
          <a:p>
            <a:pPr lvl="0"/>
            <a:r>
              <a:rPr lang="en-US"/>
              <a:t>Click to edit Master text styles</a:t>
            </a:r>
          </a:p>
        </p:txBody>
      </p:sp>
      <p:sp>
        <p:nvSpPr>
          <p:cNvPr id="13" name="Text Placeholder 2"/>
          <p:cNvSpPr>
            <a:spLocks noGrp="1"/>
          </p:cNvSpPr>
          <p:nvPr>
            <p:ph type="body" sz="quarter" idx="11"/>
          </p:nvPr>
        </p:nvSpPr>
        <p:spPr>
          <a:xfrm>
            <a:off x="532621" y="3436834"/>
            <a:ext cx="8090683" cy="713529"/>
          </a:xfrm>
          <a:prstGeom prst="rect">
            <a:avLst/>
          </a:prstGeom>
        </p:spPr>
        <p:txBody>
          <a:bodyPr/>
          <a:lstStyle>
            <a:lvl1pPr marL="0" indent="0">
              <a:buNone/>
              <a:defRPr sz="3975" b="0" baseline="0">
                <a:solidFill>
                  <a:srgbClr val="004387"/>
                </a:solidFill>
              </a:defRPr>
            </a:lvl1pPr>
          </a:lstStyle>
          <a:p>
            <a:pPr lvl="0"/>
            <a:r>
              <a:rPr lang="en-US"/>
              <a:t>Click to edit Master text styles</a:t>
            </a:r>
          </a:p>
        </p:txBody>
      </p:sp>
    </p:spTree>
    <p:extLst>
      <p:ext uri="{BB962C8B-B14F-4D97-AF65-F5344CB8AC3E}">
        <p14:creationId xmlns:p14="http://schemas.microsoft.com/office/powerpoint/2010/main" val="4063639381"/>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ildi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a:xfrm>
            <a:off x="254002" y="338667"/>
            <a:ext cx="8641160" cy="560832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624347013"/>
      </p:ext>
    </p:extLst>
  </p:cSld>
  <p:clrMapOvr>
    <a:masterClrMapping/>
  </p:clrMapOvr>
  <p:hf hdr="0" ftr="0" dt="0"/>
  <p:extLst>
    <p:ext uri="{DCECCB84-F9BA-43D5-87BE-67443E8EF086}">
      <p15:sldGuideLst xmlns:p15="http://schemas.microsoft.com/office/powerpoint/2012/main">
        <p15:guide id="0" orient="horz" pos="210">
          <p15:clr>
            <a:srgbClr val="FBAE40"/>
          </p15:clr>
        </p15:guide>
        <p15:guide id="1" orient="horz" pos="2160">
          <p15:clr>
            <a:srgbClr val="FBAE40"/>
          </p15:clr>
        </p15:guide>
        <p15:guide id="2" pos="143">
          <p15:clr>
            <a:srgbClr val="FBAE40"/>
          </p15:clr>
        </p15:guide>
        <p15:guide id="3" pos="7537">
          <p15:clr>
            <a:srgbClr val="FBAE40"/>
          </p15:clr>
        </p15:guide>
        <p15:guide id="4" orient="horz" pos="374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Av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177801" y="1985117"/>
            <a:ext cx="8795940" cy="4692650"/>
          </a:xfrm>
          <a:prstGeom prst="rect">
            <a:avLst/>
          </a:prstGeom>
        </p:spPr>
        <p:txBody>
          <a:bodyPr/>
          <a:lstStyle/>
          <a:p>
            <a:endParaRPr lang="en-US" dirty="0"/>
          </a:p>
        </p:txBody>
      </p:sp>
    </p:spTree>
    <p:extLst>
      <p:ext uri="{BB962C8B-B14F-4D97-AF65-F5344CB8AC3E}">
        <p14:creationId xmlns:p14="http://schemas.microsoft.com/office/powerpoint/2010/main" val="797038345"/>
      </p:ext>
    </p:extLst>
  </p:cSld>
  <p:clrMapOvr>
    <a:masterClrMapping/>
  </p:clrMapOvr>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Pealkirj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834871" y="2358189"/>
            <a:ext cx="6068616" cy="2504324"/>
          </a:xfrm>
          <a:prstGeom prst="rect">
            <a:avLst/>
          </a:prstGeom>
        </p:spPr>
        <p:txBody>
          <a:bodyPr anchor="b"/>
          <a:lstStyle>
            <a:lvl1pPr marL="0" indent="0">
              <a:lnSpc>
                <a:spcPts val="4125"/>
              </a:lnSpc>
              <a:spcBef>
                <a:spcPts val="0"/>
              </a:spcBef>
              <a:buNone/>
              <a:defRPr sz="3975" b="1" baseline="0">
                <a:solidFill>
                  <a:srgbClr val="004387"/>
                </a:solidFill>
              </a:defRPr>
            </a:lvl1pPr>
          </a:lstStyle>
          <a:p>
            <a:pPr lvl="0"/>
            <a:endParaRPr lang="en-US" dirty="0"/>
          </a:p>
        </p:txBody>
      </p:sp>
      <p:sp>
        <p:nvSpPr>
          <p:cNvPr id="5" name="Text Placeholder 2"/>
          <p:cNvSpPr>
            <a:spLocks noGrp="1"/>
          </p:cNvSpPr>
          <p:nvPr>
            <p:ph type="body" sz="quarter" idx="11"/>
          </p:nvPr>
        </p:nvSpPr>
        <p:spPr>
          <a:xfrm>
            <a:off x="837411" y="5229013"/>
            <a:ext cx="6068616" cy="1070188"/>
          </a:xfrm>
          <a:prstGeom prst="rect">
            <a:avLst/>
          </a:prstGeom>
        </p:spPr>
        <p:txBody>
          <a:bodyPr/>
          <a:lstStyle>
            <a:lvl1pPr marL="0" indent="0">
              <a:buNone/>
              <a:defRPr sz="2025" b="0" baseline="0">
                <a:ln>
                  <a:noFill/>
                </a:ln>
                <a:solidFill>
                  <a:srgbClr val="4F4F4F"/>
                </a:solidFill>
              </a:defRPr>
            </a:lvl1pPr>
          </a:lstStyle>
          <a:p>
            <a:pPr lvl="0"/>
            <a:endParaRPr lang="en-US" dirty="0"/>
          </a:p>
        </p:txBody>
      </p:sp>
    </p:spTree>
    <p:extLst>
      <p:ext uri="{BB962C8B-B14F-4D97-AF65-F5344CB8AC3E}">
        <p14:creationId xmlns:p14="http://schemas.microsoft.com/office/powerpoint/2010/main" val="37897123"/>
      </p:ext>
    </p:extLst>
  </p:cSld>
  <p:clrMapOvr>
    <a:masterClrMapping/>
  </p:clrMapOvr>
  <p:extLst>
    <p:ext uri="{DCECCB84-F9BA-43D5-87BE-67443E8EF086}">
      <p15:sldGuideLst xmlns:p15="http://schemas.microsoft.com/office/powerpoint/2012/main">
        <p15:guide id="1" orient="horz" pos="2160">
          <p15:clr>
            <a:srgbClr val="FBAE40"/>
          </p15:clr>
        </p15:guide>
        <p15:guide id="2" pos="778">
          <p15:clr>
            <a:srgbClr val="FBAE40"/>
          </p15:clr>
        </p15:guide>
        <p15:guide id="3" pos="7537">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Alapealkirja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17924" y="541341"/>
            <a:ext cx="8108156" cy="731837"/>
          </a:xfrm>
          <a:prstGeom prst="rect">
            <a:avLst/>
          </a:prstGeom>
        </p:spPr>
        <p:txBody>
          <a:bodyPr anchor="b"/>
          <a:lstStyle>
            <a:lvl1pPr marL="0" indent="0">
              <a:buNone/>
              <a:defRPr sz="2700" b="1" i="0" baseline="0">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endParaRPr lang="en-US" dirty="0"/>
          </a:p>
        </p:txBody>
      </p:sp>
      <p:sp>
        <p:nvSpPr>
          <p:cNvPr id="9" name="Text Placeholder 6"/>
          <p:cNvSpPr>
            <a:spLocks noGrp="1"/>
          </p:cNvSpPr>
          <p:nvPr>
            <p:ph type="body" sz="quarter" idx="11"/>
          </p:nvPr>
        </p:nvSpPr>
        <p:spPr>
          <a:xfrm>
            <a:off x="525541" y="1991361"/>
            <a:ext cx="8108156" cy="1092040"/>
          </a:xfrm>
          <a:prstGeom prst="rect">
            <a:avLst/>
          </a:prstGeom>
        </p:spPr>
        <p:txBody>
          <a:bodyPr/>
          <a:lstStyle>
            <a:lvl1pPr marL="0" indent="0">
              <a:buNone/>
              <a:defRPr sz="1500" b="0">
                <a:solidFill>
                  <a:srgbClr val="2F2F2F"/>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endParaRPr lang="en-US" dirty="0"/>
          </a:p>
        </p:txBody>
      </p:sp>
    </p:spTree>
    <p:extLst>
      <p:ext uri="{BB962C8B-B14F-4D97-AF65-F5344CB8AC3E}">
        <p14:creationId xmlns:p14="http://schemas.microsoft.com/office/powerpoint/2010/main" val="237392733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Punkti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17924" y="541341"/>
            <a:ext cx="8108156" cy="731837"/>
          </a:xfrm>
          <a:prstGeom prst="rect">
            <a:avLst/>
          </a:prstGeom>
        </p:spPr>
        <p:txBody>
          <a:bodyPr anchor="b"/>
          <a:lstStyle>
            <a:lvl1pPr marL="0" indent="0">
              <a:buNone/>
              <a:defRPr sz="2700" b="1">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endParaRPr lang="en-US" dirty="0"/>
          </a:p>
        </p:txBody>
      </p:sp>
      <p:sp>
        <p:nvSpPr>
          <p:cNvPr id="9" name="Text Placeholder 6"/>
          <p:cNvSpPr>
            <a:spLocks noGrp="1"/>
          </p:cNvSpPr>
          <p:nvPr>
            <p:ph type="body" sz="quarter" idx="11"/>
          </p:nvPr>
        </p:nvSpPr>
        <p:spPr>
          <a:xfrm>
            <a:off x="525541" y="1642004"/>
            <a:ext cx="8108156" cy="731837"/>
          </a:xfrm>
          <a:prstGeom prst="rect">
            <a:avLst/>
          </a:prstGeom>
        </p:spPr>
        <p:txBody>
          <a:bodyPr/>
          <a:lstStyle>
            <a:lvl1pPr marL="0" indent="0">
              <a:buNone/>
              <a:defRPr sz="1800" b="1">
                <a:solidFill>
                  <a:srgbClr val="2F2F2F"/>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endParaRPr lang="en-US" dirty="0"/>
          </a:p>
        </p:txBody>
      </p:sp>
      <p:sp>
        <p:nvSpPr>
          <p:cNvPr id="10" name="Text Placeholder 6"/>
          <p:cNvSpPr>
            <a:spLocks noGrp="1"/>
          </p:cNvSpPr>
          <p:nvPr>
            <p:ph type="body" sz="quarter" idx="12"/>
          </p:nvPr>
        </p:nvSpPr>
        <p:spPr>
          <a:xfrm>
            <a:off x="525541" y="2717482"/>
            <a:ext cx="8108156" cy="2870518"/>
          </a:xfrm>
          <a:prstGeom prst="rect">
            <a:avLst/>
          </a:prstGeom>
        </p:spPr>
        <p:txBody>
          <a:bodyPr/>
          <a:lstStyle>
            <a:lvl1pPr marL="214313" indent="-214313">
              <a:buFontTx/>
              <a:buBlip>
                <a:blip r:embed="rId3"/>
              </a:buBlip>
              <a:defRPr lang="en-US" sz="1500" b="0" i="0" smtClean="0">
                <a:ln>
                  <a:noFill/>
                </a:ln>
                <a:solidFill>
                  <a:srgbClr val="4F4F4F"/>
                </a:solidFill>
                <a:effectLst/>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endParaRPr lang="en-US" dirty="0"/>
          </a:p>
        </p:txBody>
      </p:sp>
    </p:spTree>
    <p:extLst>
      <p:ext uri="{BB962C8B-B14F-4D97-AF65-F5344CB8AC3E}">
        <p14:creationId xmlns:p14="http://schemas.microsoft.com/office/powerpoint/2010/main" val="279381099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Punktislaid_1">
    <p:spTree>
      <p:nvGrpSpPr>
        <p:cNvPr id="1" name=""/>
        <p:cNvGrpSpPr/>
        <p:nvPr/>
      </p:nvGrpSpPr>
      <p:grpSpPr>
        <a:xfrm>
          <a:off x="0" y="0"/>
          <a:ext cx="0" cy="0"/>
          <a:chOff x="0" y="0"/>
          <a:chExt cx="0" cy="0"/>
        </a:xfrm>
      </p:grpSpPr>
      <p:sp>
        <p:nvSpPr>
          <p:cNvPr id="3" name="Text Placeholder 6"/>
          <p:cNvSpPr>
            <a:spLocks noGrp="1"/>
          </p:cNvSpPr>
          <p:nvPr>
            <p:ph type="body" sz="quarter" idx="10"/>
          </p:nvPr>
        </p:nvSpPr>
        <p:spPr>
          <a:xfrm>
            <a:off x="517924" y="541341"/>
            <a:ext cx="8108156" cy="731837"/>
          </a:xfrm>
          <a:prstGeom prst="rect">
            <a:avLst/>
          </a:prstGeom>
        </p:spPr>
        <p:txBody>
          <a:bodyPr anchor="b"/>
          <a:lstStyle>
            <a:lvl1pPr marL="0" indent="0">
              <a:buNone/>
              <a:defRPr sz="2700" b="1">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endParaRPr lang="en-US" dirty="0"/>
          </a:p>
        </p:txBody>
      </p:sp>
      <p:sp>
        <p:nvSpPr>
          <p:cNvPr id="4" name="Text Placeholder 6"/>
          <p:cNvSpPr>
            <a:spLocks noGrp="1"/>
          </p:cNvSpPr>
          <p:nvPr>
            <p:ph type="body" sz="quarter" idx="12" hasCustomPrompt="1"/>
          </p:nvPr>
        </p:nvSpPr>
        <p:spPr>
          <a:xfrm>
            <a:off x="525541" y="1669672"/>
            <a:ext cx="8108156" cy="3918328"/>
          </a:xfrm>
          <a:prstGeom prst="rect">
            <a:avLst/>
          </a:prstGeom>
        </p:spPr>
        <p:txBody>
          <a:bodyPr/>
          <a:lstStyle>
            <a:lvl1pPr marL="214313" indent="-214313">
              <a:buFontTx/>
              <a:buBlip>
                <a:blip r:embed="rId2"/>
              </a:buBlip>
              <a:defRPr lang="en-US" sz="1500" b="0" i="0" smtClean="0">
                <a:ln>
                  <a:noFill/>
                </a:ln>
                <a:solidFill>
                  <a:srgbClr val="4F4F4F"/>
                </a:solidFill>
                <a:effectLst/>
                <a:latin typeface="Calibri" panose="020F0502020204030204" pitchFamily="34" charset="0"/>
              </a:defRPr>
            </a:lvl1pPr>
            <a:lvl2pPr marL="685800" indent="-342900">
              <a:buSzPct val="100000"/>
              <a:buFontTx/>
              <a:buBlip>
                <a:blip r:embed="rId2"/>
              </a:buBlip>
              <a:defRPr sz="1500" b="0">
                <a:solidFill>
                  <a:srgbClr val="4F4F4F"/>
                </a:solidFill>
                <a:latin typeface="Calibri" panose="020F0502020204030204" pitchFamily="34" charset="0"/>
              </a:defRPr>
            </a:lvl2pPr>
            <a:lvl3pPr marL="1028700" indent="-342900">
              <a:buSzPct val="100000"/>
              <a:buFontTx/>
              <a:buBlip>
                <a:blip r:embed="rId2"/>
              </a:buBlip>
              <a:defRPr sz="1500" b="0">
                <a:solidFill>
                  <a:srgbClr val="4F4F4F"/>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r>
              <a:rPr lang="en-US" dirty="0"/>
              <a:t> </a:t>
            </a:r>
          </a:p>
          <a:p>
            <a:pPr lvl="1"/>
            <a:r>
              <a:rPr lang="en-US" dirty="0"/>
              <a:t> </a:t>
            </a:r>
          </a:p>
          <a:p>
            <a:pPr lvl="2"/>
            <a:r>
              <a:rPr lang="en-US" dirty="0"/>
              <a:t> </a:t>
            </a:r>
          </a:p>
          <a:p>
            <a:pPr lvl="2"/>
            <a:endParaRPr lang="en-US" dirty="0"/>
          </a:p>
          <a:p>
            <a:pPr lvl="0"/>
            <a:endParaRPr lang="en-US" dirty="0"/>
          </a:p>
          <a:p>
            <a:pPr lvl="0"/>
            <a:endParaRPr lang="en-US" dirty="0"/>
          </a:p>
        </p:txBody>
      </p:sp>
    </p:spTree>
    <p:extLst>
      <p:ext uri="{BB962C8B-B14F-4D97-AF65-F5344CB8AC3E}">
        <p14:creationId xmlns:p14="http://schemas.microsoft.com/office/powerpoint/2010/main" val="12303064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Graaf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17924" y="541341"/>
            <a:ext cx="7839074" cy="731837"/>
          </a:xfrm>
          <a:prstGeom prst="rect">
            <a:avLst/>
          </a:prstGeom>
        </p:spPr>
        <p:txBody>
          <a:bodyPr anchor="b"/>
          <a:lstStyle>
            <a:lvl1pPr marL="0" indent="0">
              <a:buNone/>
              <a:defRPr sz="2700" b="1" i="0" baseline="0">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endParaRPr lang="en-US" dirty="0"/>
          </a:p>
        </p:txBody>
      </p:sp>
      <p:sp>
        <p:nvSpPr>
          <p:cNvPr id="3" name="Chart Placeholder 2"/>
          <p:cNvSpPr>
            <a:spLocks noGrp="1"/>
          </p:cNvSpPr>
          <p:nvPr>
            <p:ph type="chart" sz="quarter" idx="11"/>
          </p:nvPr>
        </p:nvSpPr>
        <p:spPr>
          <a:xfrm>
            <a:off x="517922" y="1273175"/>
            <a:ext cx="7839075" cy="4673812"/>
          </a:xfrm>
          <a:prstGeom prst="rect">
            <a:avLst/>
          </a:prstGeom>
        </p:spPr>
        <p:txBody>
          <a:bodyPr/>
          <a:lstStyle>
            <a:lvl1pPr>
              <a:defRPr sz="1500">
                <a:ln>
                  <a:noFill/>
                </a:ln>
                <a:solidFill>
                  <a:srgbClr val="4F4F4F"/>
                </a:solidFill>
              </a:defRPr>
            </a:lvl1pPr>
          </a:lstStyle>
          <a:p>
            <a:endParaRPr lang="en-US" dirty="0"/>
          </a:p>
        </p:txBody>
      </p:sp>
      <p:sp>
        <p:nvSpPr>
          <p:cNvPr id="8" name="Text Placeholder 6"/>
          <p:cNvSpPr>
            <a:spLocks noGrp="1"/>
          </p:cNvSpPr>
          <p:nvPr>
            <p:ph type="body" sz="quarter" idx="12"/>
          </p:nvPr>
        </p:nvSpPr>
        <p:spPr>
          <a:xfrm>
            <a:off x="4302760" y="6312908"/>
            <a:ext cx="3679190" cy="365919"/>
          </a:xfrm>
          <a:prstGeom prst="rect">
            <a:avLst/>
          </a:prstGeom>
        </p:spPr>
        <p:txBody>
          <a:bodyPr/>
          <a:lstStyle>
            <a:lvl1pPr marL="0" indent="0" algn="r">
              <a:buNone/>
              <a:defRPr sz="1650" b="0">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endParaRPr lang="en-US" dirty="0"/>
          </a:p>
        </p:txBody>
      </p:sp>
    </p:spTree>
    <p:extLst>
      <p:ext uri="{BB962C8B-B14F-4D97-AF65-F5344CB8AC3E}">
        <p14:creationId xmlns:p14="http://schemas.microsoft.com/office/powerpoint/2010/main" val="2825363374"/>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Punktid ja pi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17924" y="541341"/>
            <a:ext cx="3768535" cy="731837"/>
          </a:xfrm>
          <a:prstGeom prst="rect">
            <a:avLst/>
          </a:prstGeom>
        </p:spPr>
        <p:txBody>
          <a:bodyPr anchor="b"/>
          <a:lstStyle>
            <a:lvl1pPr marL="0" indent="0">
              <a:buNone/>
              <a:defRPr sz="2700" b="1" i="0" baseline="0">
                <a:solidFill>
                  <a:srgbClr val="004387"/>
                </a:solidFill>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endParaRPr lang="en-US" dirty="0"/>
          </a:p>
        </p:txBody>
      </p:sp>
      <p:sp>
        <p:nvSpPr>
          <p:cNvPr id="5" name="Text Placeholder 6"/>
          <p:cNvSpPr>
            <a:spLocks noGrp="1"/>
          </p:cNvSpPr>
          <p:nvPr>
            <p:ph type="body" sz="quarter" idx="12"/>
          </p:nvPr>
        </p:nvSpPr>
        <p:spPr>
          <a:xfrm>
            <a:off x="525541" y="1645922"/>
            <a:ext cx="3778556" cy="3948853"/>
          </a:xfrm>
          <a:prstGeom prst="rect">
            <a:avLst/>
          </a:prstGeom>
        </p:spPr>
        <p:txBody>
          <a:bodyPr/>
          <a:lstStyle>
            <a:lvl1pPr marL="214313" indent="-214313">
              <a:buFontTx/>
              <a:buBlip>
                <a:blip r:embed="rId3"/>
              </a:buBlip>
              <a:defRPr lang="en-US" sz="1500" b="0" i="0" smtClean="0">
                <a:solidFill>
                  <a:srgbClr val="4F4F4F"/>
                </a:solidFill>
                <a:effectLst/>
                <a:latin typeface="Calibri" panose="020F0502020204030204" pitchFamily="34" charset="0"/>
              </a:defRPr>
            </a:lvl1pPr>
            <a:lvl2pPr marL="342900" indent="0">
              <a:buNone/>
              <a:defRPr sz="2025" b="1">
                <a:solidFill>
                  <a:srgbClr val="004387"/>
                </a:solidFill>
                <a:latin typeface="Calibri" panose="020F0502020204030204" pitchFamily="34" charset="0"/>
              </a:defRPr>
            </a:lvl2pPr>
            <a:lvl3pPr marL="685800" indent="0">
              <a:buNone/>
              <a:defRPr sz="2025" b="1">
                <a:solidFill>
                  <a:srgbClr val="004387"/>
                </a:solidFill>
                <a:latin typeface="Calibri" panose="020F0502020204030204" pitchFamily="34" charset="0"/>
              </a:defRPr>
            </a:lvl3pPr>
            <a:lvl4pPr marL="1028700" indent="0">
              <a:buNone/>
              <a:defRPr sz="2025" b="1">
                <a:solidFill>
                  <a:srgbClr val="004387"/>
                </a:solidFill>
                <a:latin typeface="Calibri" panose="020F0502020204030204" pitchFamily="34" charset="0"/>
              </a:defRPr>
            </a:lvl4pPr>
            <a:lvl5pPr marL="1371600" indent="0">
              <a:buNone/>
              <a:defRPr sz="2025" b="1">
                <a:solidFill>
                  <a:srgbClr val="004387"/>
                </a:solidFill>
                <a:latin typeface="Calibri" panose="020F0502020204030204" pitchFamily="34" charset="0"/>
              </a:defRPr>
            </a:lvl5pPr>
          </a:lstStyle>
          <a:p>
            <a:pPr lvl="0"/>
            <a:endParaRPr lang="en-US" dirty="0"/>
          </a:p>
        </p:txBody>
      </p:sp>
      <p:sp>
        <p:nvSpPr>
          <p:cNvPr id="4" name="Picture Placeholder 3"/>
          <p:cNvSpPr>
            <a:spLocks noGrp="1"/>
          </p:cNvSpPr>
          <p:nvPr>
            <p:ph type="pic" sz="quarter" idx="13"/>
          </p:nvPr>
        </p:nvSpPr>
        <p:spPr>
          <a:xfrm>
            <a:off x="4302762" y="182564"/>
            <a:ext cx="4592399" cy="5777970"/>
          </a:xfrm>
          <a:prstGeom prst="rect">
            <a:avLst/>
          </a:prstGeom>
        </p:spPr>
        <p:txBody>
          <a:bodyPr/>
          <a:lstStyle/>
          <a:p>
            <a:endParaRPr lang="en-US"/>
          </a:p>
        </p:txBody>
      </p:sp>
    </p:spTree>
    <p:extLst>
      <p:ext uri="{BB962C8B-B14F-4D97-AF65-F5344CB8AC3E}">
        <p14:creationId xmlns:p14="http://schemas.microsoft.com/office/powerpoint/2010/main" val="4121784979"/>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Pildid">
    <p:spTree>
      <p:nvGrpSpPr>
        <p:cNvPr id="1" name=""/>
        <p:cNvGrpSpPr/>
        <p:nvPr/>
      </p:nvGrpSpPr>
      <p:grpSpPr>
        <a:xfrm>
          <a:off x="0" y="0"/>
          <a:ext cx="0" cy="0"/>
          <a:chOff x="0" y="0"/>
          <a:chExt cx="0" cy="0"/>
        </a:xfrm>
      </p:grpSpPr>
      <p:sp>
        <p:nvSpPr>
          <p:cNvPr id="6" name="Picture Placeholder 3"/>
          <p:cNvSpPr>
            <a:spLocks noGrp="1"/>
          </p:cNvSpPr>
          <p:nvPr>
            <p:ph type="pic" sz="quarter" idx="14"/>
          </p:nvPr>
        </p:nvSpPr>
        <p:spPr>
          <a:xfrm>
            <a:off x="4576839" y="333374"/>
            <a:ext cx="4318321" cy="3095626"/>
          </a:xfrm>
          <a:prstGeom prst="rect">
            <a:avLst/>
          </a:prstGeom>
        </p:spPr>
        <p:txBody>
          <a:bodyPr/>
          <a:lstStyle/>
          <a:p>
            <a:endParaRPr lang="en-US"/>
          </a:p>
        </p:txBody>
      </p:sp>
      <p:sp>
        <p:nvSpPr>
          <p:cNvPr id="9" name="Picture Placeholder 3"/>
          <p:cNvSpPr>
            <a:spLocks noGrp="1"/>
          </p:cNvSpPr>
          <p:nvPr>
            <p:ph type="pic" sz="quarter" idx="16"/>
          </p:nvPr>
        </p:nvSpPr>
        <p:spPr>
          <a:xfrm>
            <a:off x="2417840" y="3429000"/>
            <a:ext cx="2158998" cy="2520950"/>
          </a:xfrm>
          <a:prstGeom prst="rect">
            <a:avLst/>
          </a:prstGeom>
        </p:spPr>
        <p:txBody>
          <a:bodyPr/>
          <a:lstStyle/>
          <a:p>
            <a:endParaRPr lang="en-US" dirty="0"/>
          </a:p>
        </p:txBody>
      </p:sp>
      <p:sp>
        <p:nvSpPr>
          <p:cNvPr id="10" name="Picture Placeholder 3"/>
          <p:cNvSpPr>
            <a:spLocks noGrp="1"/>
          </p:cNvSpPr>
          <p:nvPr>
            <p:ph type="pic" sz="quarter" idx="17"/>
          </p:nvPr>
        </p:nvSpPr>
        <p:spPr>
          <a:xfrm>
            <a:off x="258801" y="333376"/>
            <a:ext cx="2159039" cy="5616574"/>
          </a:xfrm>
          <a:prstGeom prst="rect">
            <a:avLst/>
          </a:prstGeom>
        </p:spPr>
        <p:txBody>
          <a:bodyPr/>
          <a:lstStyle/>
          <a:p>
            <a:endParaRPr lang="en-US" dirty="0"/>
          </a:p>
        </p:txBody>
      </p:sp>
      <p:sp>
        <p:nvSpPr>
          <p:cNvPr id="11" name="Picture Placeholder 3"/>
          <p:cNvSpPr>
            <a:spLocks noGrp="1"/>
          </p:cNvSpPr>
          <p:nvPr>
            <p:ph type="pic" sz="quarter" idx="18"/>
          </p:nvPr>
        </p:nvSpPr>
        <p:spPr>
          <a:xfrm>
            <a:off x="2418080" y="333378"/>
            <a:ext cx="2158758" cy="3095625"/>
          </a:xfrm>
          <a:prstGeom prst="rect">
            <a:avLst/>
          </a:prstGeom>
        </p:spPr>
        <p:txBody>
          <a:bodyPr/>
          <a:lstStyle/>
          <a:p>
            <a:endParaRPr lang="en-US" dirty="0"/>
          </a:p>
        </p:txBody>
      </p:sp>
      <p:sp>
        <p:nvSpPr>
          <p:cNvPr id="13" name="Picture Placeholder 3"/>
          <p:cNvSpPr>
            <a:spLocks noGrp="1"/>
          </p:cNvSpPr>
          <p:nvPr>
            <p:ph type="pic" sz="quarter" idx="19"/>
          </p:nvPr>
        </p:nvSpPr>
        <p:spPr>
          <a:xfrm>
            <a:off x="4576838" y="3429000"/>
            <a:ext cx="2158998" cy="2520950"/>
          </a:xfrm>
          <a:prstGeom prst="rect">
            <a:avLst/>
          </a:prstGeom>
        </p:spPr>
        <p:txBody>
          <a:bodyPr/>
          <a:lstStyle/>
          <a:p>
            <a:endParaRPr lang="en-US"/>
          </a:p>
        </p:txBody>
      </p:sp>
      <p:sp>
        <p:nvSpPr>
          <p:cNvPr id="14" name="Picture Placeholder 3"/>
          <p:cNvSpPr>
            <a:spLocks noGrp="1"/>
          </p:cNvSpPr>
          <p:nvPr>
            <p:ph type="pic" sz="quarter" idx="20"/>
          </p:nvPr>
        </p:nvSpPr>
        <p:spPr>
          <a:xfrm>
            <a:off x="6736160" y="3429000"/>
            <a:ext cx="2158998" cy="2520950"/>
          </a:xfrm>
          <a:prstGeom prst="rect">
            <a:avLst/>
          </a:prstGeom>
        </p:spPr>
        <p:txBody>
          <a:bodyPr/>
          <a:lstStyle/>
          <a:p>
            <a:endParaRPr lang="en-US"/>
          </a:p>
        </p:txBody>
      </p:sp>
    </p:spTree>
    <p:extLst>
      <p:ext uri="{BB962C8B-B14F-4D97-AF65-F5344CB8AC3E}">
        <p14:creationId xmlns:p14="http://schemas.microsoft.com/office/powerpoint/2010/main" val="9369111"/>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guide id="4" orient="horz" pos="3748">
          <p15:clr>
            <a:srgbClr val="FBAE40"/>
          </p15:clr>
        </p15:guide>
        <p15:guide id="5" orient="horz" pos="21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313" y="4406900"/>
            <a:ext cx="7772400" cy="1362075"/>
          </a:xfrm>
        </p:spPr>
        <p:txBody>
          <a:bodyPr anchor="t"/>
          <a:lstStyle>
            <a:lvl1pPr algn="l">
              <a:defRPr sz="4000" b="1" cap="all"/>
            </a:lvl1pPr>
          </a:lstStyle>
          <a:p>
            <a:r>
              <a:rPr lang="et-EE" smtClean="0"/>
              <a:t>Muutke tiitli laadi</a:t>
            </a:r>
            <a:endParaRPr lang="et-EE"/>
          </a:p>
        </p:txBody>
      </p:sp>
      <p:sp>
        <p:nvSpPr>
          <p:cNvPr id="3" name="Teksti kohatäid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Kuupäeva kohatäide 3"/>
          <p:cNvSpPr>
            <a:spLocks noGrp="1"/>
          </p:cNvSpPr>
          <p:nvPr>
            <p:ph type="dt" sz="half" idx="10"/>
          </p:nvPr>
        </p:nvSpPr>
        <p:spPr/>
        <p:txBody>
          <a:bodyPr/>
          <a:lstStyle/>
          <a:p>
            <a:fld id="{88E706F9-A7BE-4C29-9E7A-2F164556A0A1}" type="datetime1">
              <a:rPr lang="et-EE" smtClean="0"/>
              <a:t>14.04.2022</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32833506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Vaheslaid">
    <p:bg>
      <p:bgPr>
        <a:solidFill>
          <a:schemeClr val="bg1"/>
        </a:solidFill>
        <a:effectLst/>
      </p:bgPr>
    </p:bg>
    <p:spTree>
      <p:nvGrpSpPr>
        <p:cNvPr id="1" name=""/>
        <p:cNvGrpSpPr/>
        <p:nvPr/>
      </p:nvGrpSpPr>
      <p:grpSpPr>
        <a:xfrm>
          <a:off x="0" y="0"/>
          <a:ext cx="0" cy="0"/>
          <a:chOff x="0" y="0"/>
          <a:chExt cx="0" cy="0"/>
        </a:xfrm>
      </p:grpSpPr>
      <p:sp>
        <p:nvSpPr>
          <p:cNvPr id="12" name="Text Placeholder 2"/>
          <p:cNvSpPr>
            <a:spLocks noGrp="1"/>
          </p:cNvSpPr>
          <p:nvPr>
            <p:ph type="body" sz="quarter" idx="10"/>
          </p:nvPr>
        </p:nvSpPr>
        <p:spPr>
          <a:xfrm>
            <a:off x="530078" y="2715474"/>
            <a:ext cx="8090683" cy="713529"/>
          </a:xfrm>
          <a:prstGeom prst="rect">
            <a:avLst/>
          </a:prstGeom>
        </p:spPr>
        <p:txBody>
          <a:bodyPr/>
          <a:lstStyle>
            <a:lvl1pPr marL="0" indent="0">
              <a:buNone/>
              <a:defRPr sz="3975" b="1" baseline="0">
                <a:solidFill>
                  <a:srgbClr val="004387"/>
                </a:solidFill>
              </a:defRPr>
            </a:lvl1pPr>
          </a:lstStyle>
          <a:p>
            <a:pPr lvl="0"/>
            <a:endParaRPr lang="en-US" dirty="0"/>
          </a:p>
        </p:txBody>
      </p:sp>
      <p:sp>
        <p:nvSpPr>
          <p:cNvPr id="13" name="Text Placeholder 2"/>
          <p:cNvSpPr>
            <a:spLocks noGrp="1"/>
          </p:cNvSpPr>
          <p:nvPr>
            <p:ph type="body" sz="quarter" idx="11"/>
          </p:nvPr>
        </p:nvSpPr>
        <p:spPr>
          <a:xfrm>
            <a:off x="532621" y="3436834"/>
            <a:ext cx="8090683" cy="713529"/>
          </a:xfrm>
          <a:prstGeom prst="rect">
            <a:avLst/>
          </a:prstGeom>
        </p:spPr>
        <p:txBody>
          <a:bodyPr/>
          <a:lstStyle>
            <a:lvl1pPr marL="0" indent="0">
              <a:buNone/>
              <a:defRPr sz="3975" b="0" baseline="0">
                <a:solidFill>
                  <a:srgbClr val="004387"/>
                </a:solidFill>
              </a:defRPr>
            </a:lvl1pPr>
          </a:lstStyle>
          <a:p>
            <a:pPr lvl="0"/>
            <a:endParaRPr lang="en-US" dirty="0"/>
          </a:p>
        </p:txBody>
      </p:sp>
    </p:spTree>
    <p:extLst>
      <p:ext uri="{BB962C8B-B14F-4D97-AF65-F5344CB8AC3E}">
        <p14:creationId xmlns:p14="http://schemas.microsoft.com/office/powerpoint/2010/main" val="185257404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Pildislai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a:xfrm>
            <a:off x="254002" y="338667"/>
            <a:ext cx="8641160" cy="5608320"/>
          </a:xfrm>
          <a:prstGeom prst="rect">
            <a:avLst/>
          </a:prstGeom>
        </p:spPr>
        <p:txBody>
          <a:bodyPr/>
          <a:lstStyle/>
          <a:p>
            <a:endParaRPr lang="en-US" dirty="0"/>
          </a:p>
        </p:txBody>
      </p:sp>
    </p:spTree>
    <p:extLst>
      <p:ext uri="{BB962C8B-B14F-4D97-AF65-F5344CB8AC3E}">
        <p14:creationId xmlns:p14="http://schemas.microsoft.com/office/powerpoint/2010/main" val="2736362176"/>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143">
          <p15:clr>
            <a:srgbClr val="FBAE40"/>
          </p15:clr>
        </p15:guide>
        <p15:guide id="3" pos="7537">
          <p15:clr>
            <a:srgbClr val="FBAE40"/>
          </p15:clr>
        </p15:guide>
        <p15:guide id="4" orient="horz" pos="210">
          <p15:clr>
            <a:srgbClr val="FBAE40"/>
          </p15:clr>
        </p15:guide>
        <p15:guide id="5" orient="horz" pos="374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Sisu kohatäid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20BA0452-C651-4473-A5A0-FB3A038760DB}" type="datetime1">
              <a:rPr lang="et-EE" smtClean="0"/>
              <a:t>14.04.2022</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2502146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lvl1pPr>
              <a:defRPr/>
            </a:lvl1pPr>
          </a:lstStyle>
          <a:p>
            <a:r>
              <a:rPr lang="et-EE" smtClean="0"/>
              <a:t>Muutke tiitli laadi</a:t>
            </a:r>
            <a:endParaRPr lang="et-EE"/>
          </a:p>
        </p:txBody>
      </p:sp>
      <p:sp>
        <p:nvSpPr>
          <p:cNvPr id="3" name="Teksti kohatäid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Sisu kohatäid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Sisu kohatäid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07656F97-B281-443E-AC90-28954FBF491D}" type="datetime1">
              <a:rPr lang="et-EE" smtClean="0"/>
              <a:t>14.04.2022</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2972973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Kuupäeva kohatäide 2"/>
          <p:cNvSpPr>
            <a:spLocks noGrp="1"/>
          </p:cNvSpPr>
          <p:nvPr>
            <p:ph type="dt" sz="half" idx="10"/>
          </p:nvPr>
        </p:nvSpPr>
        <p:spPr/>
        <p:txBody>
          <a:bodyPr/>
          <a:lstStyle/>
          <a:p>
            <a:fld id="{E386410F-2774-4AB1-9750-42C546639D21}" type="datetime1">
              <a:rPr lang="et-EE" smtClean="0"/>
              <a:t>14.04.2022</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1990198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F96638FA-BB15-41E3-83F7-6731D0072EA4}" type="datetime1">
              <a:rPr lang="et-EE" smtClean="0"/>
              <a:t>14.04.2022</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1707818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smtClean="0"/>
              <a:t>Muutke tiitli laadi</a:t>
            </a:r>
            <a:endParaRPr lang="et-EE"/>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Kuupäeva kohatäide 4"/>
          <p:cNvSpPr>
            <a:spLocks noGrp="1"/>
          </p:cNvSpPr>
          <p:nvPr>
            <p:ph type="dt" sz="half" idx="10"/>
          </p:nvPr>
        </p:nvSpPr>
        <p:spPr/>
        <p:txBody>
          <a:bodyPr/>
          <a:lstStyle/>
          <a:p>
            <a:fld id="{09948485-689D-4E91-9CC0-0A28A0213569}" type="datetime1">
              <a:rPr lang="et-EE" smtClean="0"/>
              <a:t>14.04.2022</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3621229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smtClean="0"/>
              <a:t>Muutke tiitli laadi</a:t>
            </a:r>
            <a:endParaRPr lang="et-EE"/>
          </a:p>
        </p:txBody>
      </p:sp>
      <p:sp>
        <p:nvSpPr>
          <p:cNvPr id="3" name="Pildi kohatäi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Kuupäeva kohatäide 4"/>
          <p:cNvSpPr>
            <a:spLocks noGrp="1"/>
          </p:cNvSpPr>
          <p:nvPr>
            <p:ph type="dt" sz="half" idx="10"/>
          </p:nvPr>
        </p:nvSpPr>
        <p:spPr/>
        <p:txBody>
          <a:bodyPr/>
          <a:lstStyle/>
          <a:p>
            <a:fld id="{CB63268B-6B57-42D5-A958-3A6C8719C158}" type="datetime1">
              <a:rPr lang="et-EE" smtClean="0"/>
              <a:t>14.04.2022</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A4F3D4B3-789B-4208-9E92-D34BA14C6D25}" type="slidenum">
              <a:rPr lang="et-EE" smtClean="0"/>
              <a:t>‹#›</a:t>
            </a:fld>
            <a:endParaRPr lang="et-EE"/>
          </a:p>
        </p:txBody>
      </p:sp>
    </p:spTree>
    <p:extLst>
      <p:ext uri="{BB962C8B-B14F-4D97-AF65-F5344CB8AC3E}">
        <p14:creationId xmlns:p14="http://schemas.microsoft.com/office/powerpoint/2010/main" val="3841497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theme" Target="../theme/theme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smtClean="0"/>
              <a:t>Muutke tiitli laadi</a:t>
            </a:r>
            <a:endParaRPr lang="et-EE"/>
          </a:p>
        </p:txBody>
      </p:sp>
      <p:sp>
        <p:nvSpPr>
          <p:cNvPr id="3" name="Teksti kohatäid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A6A15-40F4-4C3D-978E-52FD4A555D40}" type="datetime1">
              <a:rPr lang="et-EE" smtClean="0"/>
              <a:t>14.04.2022</a:t>
            </a:fld>
            <a:endParaRPr lang="et-EE"/>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3D4B3-789B-4208-9E92-D34BA14C6D25}" type="slidenum">
              <a:rPr lang="et-EE" smtClean="0"/>
              <a:t>‹#›</a:t>
            </a:fld>
            <a:endParaRPr lang="et-EE"/>
          </a:p>
        </p:txBody>
      </p:sp>
    </p:spTree>
    <p:extLst>
      <p:ext uri="{BB962C8B-B14F-4D97-AF65-F5344CB8AC3E}">
        <p14:creationId xmlns:p14="http://schemas.microsoft.com/office/powerpoint/2010/main" val="1039039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 Placeholder 4"/>
          <p:cNvSpPr txBox="1">
            <a:spLocks/>
          </p:cNvSpPr>
          <p:nvPr/>
        </p:nvSpPr>
        <p:spPr>
          <a:xfrm>
            <a:off x="8029576" y="6306294"/>
            <a:ext cx="591265" cy="3587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200" b="1" kern="1200">
                <a:solidFill>
                  <a:srgbClr val="004387"/>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fld id="{B3084B00-8F25-4EB9-8539-A1B01857381D}" type="slidenum">
              <a:rPr lang="en-US" sz="1650" smtClean="0"/>
              <a:pPr algn="r"/>
              <a:t>‹#›</a:t>
            </a:fld>
            <a:endParaRPr lang="en-US" sz="1650" dirty="0"/>
          </a:p>
        </p:txBody>
      </p:sp>
      <p:sp>
        <p:nvSpPr>
          <p:cNvPr id="3" name="Text Placeholder 4"/>
          <p:cNvSpPr txBox="1">
            <a:spLocks/>
          </p:cNvSpPr>
          <p:nvPr userDrawn="1"/>
        </p:nvSpPr>
        <p:spPr>
          <a:xfrm>
            <a:off x="8029576" y="6306294"/>
            <a:ext cx="591265" cy="3587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200" b="1" kern="1200">
                <a:solidFill>
                  <a:srgbClr val="004387"/>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fld id="{B3084B00-8F25-4EB9-8539-A1B01857381D}" type="slidenum">
              <a:rPr lang="en-US" sz="1650" smtClean="0"/>
              <a:pPr algn="r"/>
              <a:t>‹#›</a:t>
            </a:fld>
            <a:endParaRPr lang="en-US" sz="1650" dirty="0"/>
          </a:p>
        </p:txBody>
      </p:sp>
    </p:spTree>
    <p:extLst>
      <p:ext uri="{BB962C8B-B14F-4D97-AF65-F5344CB8AC3E}">
        <p14:creationId xmlns:p14="http://schemas.microsoft.com/office/powerpoint/2010/main" val="2147432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p15:clr>
            <a:srgbClr val="F26B43"/>
          </p15:clr>
        </p15:guide>
        <p15:guide id="1"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07504" y="1988840"/>
            <a:ext cx="8795940" cy="4692650"/>
          </a:xfrm>
        </p:spPr>
      </p:sp>
      <p:sp>
        <p:nvSpPr>
          <p:cNvPr id="6" name="Pealkiri 5"/>
          <p:cNvSpPr>
            <a:spLocks noGrp="1"/>
          </p:cNvSpPr>
          <p:nvPr>
            <p:ph type="ctrTitle" idx="4294967295"/>
          </p:nvPr>
        </p:nvSpPr>
        <p:spPr>
          <a:xfrm>
            <a:off x="755576" y="2864110"/>
            <a:ext cx="7772400" cy="1470025"/>
          </a:xfrm>
          <a:prstGeom prst="rect">
            <a:avLst/>
          </a:prstGeom>
        </p:spPr>
        <p:txBody>
          <a:bodyPr>
            <a:noAutofit/>
          </a:bodyPr>
          <a:lstStyle/>
          <a:p>
            <a:pPr algn="ctr"/>
            <a:r>
              <a:rPr lang="et-EE" sz="3200" dirty="0" smtClean="0">
                <a:solidFill>
                  <a:schemeClr val="tx2">
                    <a:lumMod val="75000"/>
                  </a:schemeClr>
                </a:solidFill>
                <a:latin typeface="Calibri" panose="020F0502020204030204" pitchFamily="34" charset="0"/>
                <a:cs typeface="Calibri" panose="020F0502020204030204" pitchFamily="34" charset="0"/>
              </a:rPr>
              <a:t>Põhja-Eesti Regionaalhaigla </a:t>
            </a:r>
            <a:br>
              <a:rPr lang="et-EE" sz="3200" dirty="0" smtClean="0">
                <a:solidFill>
                  <a:schemeClr val="tx2">
                    <a:lumMod val="75000"/>
                  </a:schemeClr>
                </a:solidFill>
                <a:latin typeface="Calibri" panose="020F0502020204030204" pitchFamily="34" charset="0"/>
                <a:cs typeface="Calibri" panose="020F0502020204030204" pitchFamily="34" charset="0"/>
              </a:rPr>
            </a:br>
            <a:r>
              <a:rPr lang="et-EE" sz="3200" dirty="0" smtClean="0">
                <a:solidFill>
                  <a:schemeClr val="tx2">
                    <a:lumMod val="75000"/>
                  </a:schemeClr>
                </a:solidFill>
                <a:latin typeface="Calibri" panose="020F0502020204030204" pitchFamily="34" charset="0"/>
                <a:cs typeface="Calibri" panose="020F0502020204030204" pitchFamily="34" charset="0"/>
              </a:rPr>
              <a:t>statsionaarsete patsientide 2021. aasta rahulolu uuringu tulemused </a:t>
            </a:r>
            <a:br>
              <a:rPr lang="et-EE" sz="3200" dirty="0" smtClean="0">
                <a:solidFill>
                  <a:schemeClr val="tx2">
                    <a:lumMod val="75000"/>
                  </a:schemeClr>
                </a:solidFill>
                <a:latin typeface="Calibri" panose="020F0502020204030204" pitchFamily="34" charset="0"/>
                <a:cs typeface="Calibri" panose="020F0502020204030204" pitchFamily="34" charset="0"/>
              </a:rPr>
            </a:br>
            <a:r>
              <a:rPr lang="et-EE" sz="3200" dirty="0" smtClean="0">
                <a:solidFill>
                  <a:schemeClr val="tx2">
                    <a:lumMod val="75000"/>
                  </a:schemeClr>
                </a:solidFill>
                <a:latin typeface="Calibri" panose="020F0502020204030204" pitchFamily="34" charset="0"/>
                <a:cs typeface="Calibri" panose="020F0502020204030204" pitchFamily="34" charset="0"/>
              </a:rPr>
              <a:t/>
            </a:r>
            <a:br>
              <a:rPr lang="et-EE" sz="3200" dirty="0" smtClean="0">
                <a:solidFill>
                  <a:schemeClr val="tx2">
                    <a:lumMod val="75000"/>
                  </a:schemeClr>
                </a:solidFill>
                <a:latin typeface="Calibri" panose="020F0502020204030204" pitchFamily="34" charset="0"/>
                <a:cs typeface="Calibri" panose="020F0502020204030204" pitchFamily="34" charset="0"/>
              </a:rPr>
            </a:br>
            <a:endParaRPr lang="et-EE" sz="3200" dirty="0">
              <a:solidFill>
                <a:schemeClr val="tx2">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4821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endParaRPr lang="et-EE"/>
          </a:p>
        </p:txBody>
      </p:sp>
      <p:sp>
        <p:nvSpPr>
          <p:cNvPr id="6" name="Chart Placeholder 5"/>
          <p:cNvSpPr>
            <a:spLocks noGrp="1"/>
          </p:cNvSpPr>
          <p:nvPr>
            <p:ph type="chart" sz="quarter" idx="11"/>
          </p:nvPr>
        </p:nvSpPr>
        <p:spPr/>
      </p:sp>
      <p:sp>
        <p:nvSpPr>
          <p:cNvPr id="7" name="Text Placeholder 6"/>
          <p:cNvSpPr>
            <a:spLocks noGrp="1"/>
          </p:cNvSpPr>
          <p:nvPr>
            <p:ph type="body" sz="quarter" idx="12"/>
          </p:nvPr>
        </p:nvSpPr>
        <p:spPr/>
        <p:txBody>
          <a:bodyPr/>
          <a:lstStyle/>
          <a:p>
            <a:endParaRPr lang="et-EE"/>
          </a:p>
        </p:txBody>
      </p:sp>
      <p:sp>
        <p:nvSpPr>
          <p:cNvPr id="2" name="Title 1"/>
          <p:cNvSpPr>
            <a:spLocks noGrp="1"/>
          </p:cNvSpPr>
          <p:nvPr>
            <p:ph type="title" idx="4294967295"/>
          </p:nvPr>
        </p:nvSpPr>
        <p:spPr>
          <a:xfrm>
            <a:off x="322659" y="335754"/>
            <a:ext cx="8229600" cy="1143000"/>
          </a:xfrm>
          <a:prstGeom prst="rect">
            <a:avLst/>
          </a:prstGeom>
        </p:spPr>
        <p:txBody>
          <a:bodyPr>
            <a:normAutofit/>
          </a:bodyPr>
          <a:lstStyle/>
          <a:p>
            <a:r>
              <a:rPr lang="et-EE" sz="1800" b="1" dirty="0" smtClean="0">
                <a:solidFill>
                  <a:schemeClr val="tx2">
                    <a:lumMod val="75000"/>
                  </a:schemeClr>
                </a:solidFill>
                <a:latin typeface="Times New Roman" panose="02020603050405020304" pitchFamily="18" charset="0"/>
                <a:cs typeface="Times New Roman" panose="02020603050405020304" pitchFamily="18" charset="0"/>
              </a:rPr>
              <a:t>Rahulolu õdedega - viisakus </a:t>
            </a:r>
            <a:r>
              <a:rPr lang="et-EE" sz="1800" b="1" dirty="0">
                <a:solidFill>
                  <a:schemeClr val="tx2">
                    <a:lumMod val="75000"/>
                  </a:schemeClr>
                </a:solidFill>
                <a:latin typeface="Times New Roman" panose="02020603050405020304" pitchFamily="18" charset="0"/>
                <a:cs typeface="Times New Roman" panose="02020603050405020304" pitchFamily="18" charset="0"/>
              </a:rPr>
              <a:t>ja </a:t>
            </a:r>
            <a:r>
              <a:rPr lang="et-EE" sz="1800" b="1" dirty="0" smtClean="0">
                <a:solidFill>
                  <a:schemeClr val="tx2">
                    <a:lumMod val="75000"/>
                  </a:schemeClr>
                </a:solidFill>
                <a:latin typeface="Times New Roman" panose="02020603050405020304" pitchFamily="18" charset="0"/>
                <a:cs typeface="Times New Roman" panose="02020603050405020304" pitchFamily="18" charset="0"/>
              </a:rPr>
              <a:t>professionaalsus 2006-2021</a:t>
            </a:r>
            <a:endParaRPr lang="et-EE" sz="1800" b="1" dirty="0">
              <a:solidFill>
                <a:schemeClr val="tx2">
                  <a:lumMod val="75000"/>
                </a:schemeClr>
              </a:solidFill>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953668" y="776421"/>
            <a:ext cx="7153275" cy="5331806"/>
          </a:xfrm>
          <a:prstGeom prst="rect">
            <a:avLst/>
          </a:prstGeom>
        </p:spPr>
      </p:pic>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t-E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34435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8126" y="249360"/>
            <a:ext cx="7839074" cy="731837"/>
          </a:xfrm>
        </p:spPr>
        <p:txBody>
          <a:bodyPr/>
          <a:lstStyle/>
          <a:p>
            <a:endParaRPr lang="et-EE"/>
          </a:p>
        </p:txBody>
      </p:sp>
      <p:sp>
        <p:nvSpPr>
          <p:cNvPr id="6" name="Chart Placeholder 5"/>
          <p:cNvSpPr>
            <a:spLocks noGrp="1"/>
          </p:cNvSpPr>
          <p:nvPr>
            <p:ph type="chart" sz="quarter" idx="11"/>
          </p:nvPr>
        </p:nvSpPr>
        <p:spPr/>
      </p:sp>
      <p:sp>
        <p:nvSpPr>
          <p:cNvPr id="7" name="Text Placeholder 6"/>
          <p:cNvSpPr>
            <a:spLocks noGrp="1"/>
          </p:cNvSpPr>
          <p:nvPr>
            <p:ph type="body" sz="quarter" idx="12"/>
          </p:nvPr>
        </p:nvSpPr>
        <p:spPr/>
        <p:txBody>
          <a:bodyPr/>
          <a:lstStyle/>
          <a:p>
            <a:endParaRPr lang="et-EE"/>
          </a:p>
        </p:txBody>
      </p:sp>
      <p:sp>
        <p:nvSpPr>
          <p:cNvPr id="2" name="Title 1"/>
          <p:cNvSpPr>
            <a:spLocks noGrp="1"/>
          </p:cNvSpPr>
          <p:nvPr>
            <p:ph type="title" idx="4294967295"/>
          </p:nvPr>
        </p:nvSpPr>
        <p:spPr>
          <a:xfrm>
            <a:off x="550846" y="209762"/>
            <a:ext cx="8229600" cy="1143000"/>
          </a:xfrm>
          <a:prstGeom prst="rect">
            <a:avLst/>
          </a:prstGeom>
        </p:spPr>
        <p:txBody>
          <a:bodyPr>
            <a:normAutofit/>
          </a:bodyPr>
          <a:lstStyle/>
          <a:p>
            <a:r>
              <a:rPr lang="fi-FI" sz="1800" b="1" dirty="0" smtClean="0">
                <a:solidFill>
                  <a:schemeClr val="tx2">
                    <a:lumMod val="75000"/>
                  </a:schemeClr>
                </a:solidFill>
                <a:latin typeface="Times New Roman" panose="02020603050405020304" pitchFamily="18" charset="0"/>
                <a:cs typeface="Times New Roman" panose="02020603050405020304" pitchFamily="18" charset="0"/>
              </a:rPr>
              <a:t>Rahulolu</a:t>
            </a:r>
            <a:r>
              <a:rPr lang="et-EE" sz="1800" b="1" dirty="0" smtClean="0">
                <a:solidFill>
                  <a:schemeClr val="tx2">
                    <a:lumMod val="75000"/>
                  </a:schemeClr>
                </a:solidFill>
                <a:latin typeface="Times New Roman" panose="02020603050405020304" pitchFamily="18" charset="0"/>
                <a:cs typeface="Times New Roman" panose="02020603050405020304" pitchFamily="18" charset="0"/>
              </a:rPr>
              <a:t> haiglaga -</a:t>
            </a:r>
            <a:r>
              <a:rPr lang="fi-FI" sz="1800" b="1" dirty="0" smtClean="0">
                <a:solidFill>
                  <a:schemeClr val="tx2">
                    <a:lumMod val="75000"/>
                  </a:schemeClr>
                </a:solidFill>
                <a:latin typeface="Times New Roman" panose="02020603050405020304" pitchFamily="18" charset="0"/>
                <a:cs typeface="Times New Roman" panose="02020603050405020304" pitchFamily="18" charset="0"/>
              </a:rPr>
              <a:t> pa</a:t>
            </a:r>
            <a:r>
              <a:rPr lang="et-EE" sz="1800" b="1" dirty="0" smtClean="0">
                <a:solidFill>
                  <a:schemeClr val="tx2">
                    <a:lumMod val="75000"/>
                  </a:schemeClr>
                </a:solidFill>
                <a:latin typeface="Times New Roman" panose="02020603050405020304" pitchFamily="18" charset="0"/>
                <a:cs typeface="Times New Roman" panose="02020603050405020304" pitchFamily="18" charset="0"/>
              </a:rPr>
              <a:t>latisse abi kutsumise võimalused ja ruumide puhtus </a:t>
            </a:r>
            <a:br>
              <a:rPr lang="et-EE" sz="1800" b="1" dirty="0" smtClean="0">
                <a:solidFill>
                  <a:schemeClr val="tx2">
                    <a:lumMod val="75000"/>
                  </a:schemeClr>
                </a:solidFill>
                <a:latin typeface="Times New Roman" panose="02020603050405020304" pitchFamily="18" charset="0"/>
                <a:cs typeface="Times New Roman" panose="02020603050405020304" pitchFamily="18" charset="0"/>
              </a:rPr>
            </a:br>
            <a:r>
              <a:rPr lang="et-EE" sz="1800" b="1" dirty="0" smtClean="0">
                <a:solidFill>
                  <a:schemeClr val="tx2">
                    <a:lumMod val="75000"/>
                  </a:schemeClr>
                </a:solidFill>
                <a:latin typeface="Times New Roman" panose="02020603050405020304" pitchFamily="18" charset="0"/>
                <a:cs typeface="Times New Roman" panose="02020603050405020304" pitchFamily="18" charset="0"/>
              </a:rPr>
              <a:t>                                                                  2006-2021</a:t>
            </a:r>
            <a:r>
              <a:rPr lang="fi-FI" sz="1800" b="1" dirty="0">
                <a:solidFill>
                  <a:schemeClr val="tx2">
                    <a:lumMod val="75000"/>
                  </a:schemeClr>
                </a:solidFill>
                <a:latin typeface="Times New Roman" panose="02020603050405020304" pitchFamily="18" charset="0"/>
                <a:cs typeface="Times New Roman" panose="02020603050405020304" pitchFamily="18" charset="0"/>
              </a:rPr>
              <a:t/>
            </a:r>
            <a:br>
              <a:rPr lang="fi-FI" sz="1800" b="1" dirty="0">
                <a:solidFill>
                  <a:schemeClr val="tx2">
                    <a:lumMod val="75000"/>
                  </a:schemeClr>
                </a:solidFill>
                <a:latin typeface="Times New Roman" panose="02020603050405020304" pitchFamily="18" charset="0"/>
                <a:cs typeface="Times New Roman" panose="02020603050405020304" pitchFamily="18" charset="0"/>
              </a:rPr>
            </a:br>
            <a:endParaRPr lang="et-EE" sz="1800" b="1" dirty="0">
              <a:solidFill>
                <a:schemeClr val="tx2">
                  <a:lumMod val="75000"/>
                </a:schemeClr>
              </a:solidFill>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988420" y="1015776"/>
            <a:ext cx="7842250" cy="5178425"/>
          </a:xfrm>
          <a:prstGeom prst="rect">
            <a:avLst/>
          </a:prstGeom>
        </p:spPr>
      </p:pic>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t-E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28168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endParaRPr lang="et-EE"/>
          </a:p>
        </p:txBody>
      </p:sp>
      <p:sp>
        <p:nvSpPr>
          <p:cNvPr id="6" name="Chart Placeholder 5"/>
          <p:cNvSpPr>
            <a:spLocks noGrp="1"/>
          </p:cNvSpPr>
          <p:nvPr>
            <p:ph type="chart" sz="quarter" idx="11"/>
          </p:nvPr>
        </p:nvSpPr>
        <p:spPr/>
      </p:sp>
      <p:sp>
        <p:nvSpPr>
          <p:cNvPr id="7" name="Text Placeholder 6"/>
          <p:cNvSpPr>
            <a:spLocks noGrp="1"/>
          </p:cNvSpPr>
          <p:nvPr>
            <p:ph type="body" sz="quarter" idx="12"/>
          </p:nvPr>
        </p:nvSpPr>
        <p:spPr/>
        <p:txBody>
          <a:bodyPr/>
          <a:lstStyle/>
          <a:p>
            <a:endParaRPr lang="et-EE"/>
          </a:p>
        </p:txBody>
      </p:sp>
      <p:sp>
        <p:nvSpPr>
          <p:cNvPr id="2" name="Title 1"/>
          <p:cNvSpPr>
            <a:spLocks noGrp="1"/>
          </p:cNvSpPr>
          <p:nvPr>
            <p:ph type="title" idx="4294967295"/>
          </p:nvPr>
        </p:nvSpPr>
        <p:spPr>
          <a:xfrm>
            <a:off x="2123728" y="270671"/>
            <a:ext cx="8229600" cy="1143000"/>
          </a:xfrm>
          <a:prstGeom prst="rect">
            <a:avLst/>
          </a:prstGeom>
        </p:spPr>
        <p:txBody>
          <a:bodyPr>
            <a:normAutofit/>
          </a:bodyPr>
          <a:lstStyle/>
          <a:p>
            <a:r>
              <a:rPr lang="et-EE" sz="1800" b="1" dirty="0" smtClean="0">
                <a:solidFill>
                  <a:schemeClr val="tx2">
                    <a:lumMod val="75000"/>
                  </a:schemeClr>
                </a:solidFill>
                <a:latin typeface="Times New Roman" panose="02020603050405020304" pitchFamily="18" charset="0"/>
                <a:cs typeface="Times New Roman" panose="02020603050405020304" pitchFamily="18" charset="0"/>
              </a:rPr>
              <a:t>Rahulolu haiglatoiduga 2006-2021</a:t>
            </a:r>
            <a:endParaRPr lang="et-EE" sz="1800" b="1" dirty="0">
              <a:solidFill>
                <a:schemeClr val="tx2">
                  <a:lumMod val="75000"/>
                </a:schemeClr>
              </a:solidFill>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360363" y="1143000"/>
            <a:ext cx="8783637" cy="4859338"/>
          </a:xfrm>
          <a:prstGeom prst="rect">
            <a:avLst/>
          </a:prstGeom>
        </p:spPr>
      </p:pic>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F3D4B3-789B-4208-9E92-D34BA14C6D25}" type="slidenum">
              <a:rPr kumimoji="0" lang="et-E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t-E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74306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endParaRPr lang="et-EE"/>
          </a:p>
        </p:txBody>
      </p:sp>
      <p:sp>
        <p:nvSpPr>
          <p:cNvPr id="6" name="Text Placeholder 5"/>
          <p:cNvSpPr>
            <a:spLocks noGrp="1"/>
          </p:cNvSpPr>
          <p:nvPr>
            <p:ph type="body" sz="quarter" idx="11"/>
          </p:nvPr>
        </p:nvSpPr>
        <p:spPr/>
        <p:txBody>
          <a:bodyPr/>
          <a:lstStyle/>
          <a:p>
            <a:endParaRPr lang="et-EE"/>
          </a:p>
        </p:txBody>
      </p:sp>
      <p:sp>
        <p:nvSpPr>
          <p:cNvPr id="7" name="Text Placeholder 6"/>
          <p:cNvSpPr>
            <a:spLocks noGrp="1"/>
          </p:cNvSpPr>
          <p:nvPr>
            <p:ph type="body" sz="quarter" idx="12"/>
          </p:nvPr>
        </p:nvSpPr>
        <p:spPr/>
        <p:txBody>
          <a:bodyPr/>
          <a:lstStyle/>
          <a:p>
            <a:endParaRPr lang="et-EE"/>
          </a:p>
        </p:txBody>
      </p:sp>
      <p:sp>
        <p:nvSpPr>
          <p:cNvPr id="2" name="Slide Number Placeholder 1"/>
          <p:cNvSpPr>
            <a:spLocks noGrp="1"/>
          </p:cNvSpPr>
          <p:nvPr>
            <p:ph type="sldNum" sz="quarter" idx="4294967295"/>
          </p:nvPr>
        </p:nvSpPr>
        <p:spPr>
          <a:xfrm>
            <a:off x="7010400" y="6356350"/>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t-E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Rectangle 2"/>
          <p:cNvSpPr/>
          <p:nvPr/>
        </p:nvSpPr>
        <p:spPr>
          <a:xfrm>
            <a:off x="467544" y="1484784"/>
            <a:ext cx="8424936" cy="4370427"/>
          </a:xfrm>
          <a:prstGeom prst="rect">
            <a:avLst/>
          </a:prstGeom>
        </p:spPr>
        <p:txBody>
          <a:bodyPr wrap="square">
            <a:spAutoFit/>
          </a:bodyPr>
          <a:lstStyle/>
          <a:p>
            <a:pPr marL="285750" lvl="0" indent="-285750">
              <a:buFont typeface="Arial" panose="020B0604020202020204" pitchFamily="34" charset="0"/>
              <a:buChar char="•"/>
            </a:pPr>
            <a:r>
              <a:rPr lang="et-EE" sz="2000" dirty="0">
                <a:latin typeface="+mj-lt"/>
              </a:rPr>
              <a:t>Kõigis aspektides jäid venekeelsed </a:t>
            </a:r>
            <a:r>
              <a:rPr lang="et-EE" sz="2000" dirty="0" smtClean="0">
                <a:latin typeface="+mj-lt"/>
              </a:rPr>
              <a:t>patsiendid </a:t>
            </a:r>
            <a:r>
              <a:rPr lang="et-EE" sz="2000" dirty="0">
                <a:latin typeface="+mj-lt"/>
              </a:rPr>
              <a:t>oluliselt enam rahule kui eestikeelsed, v.a. arstiga suhtlemise </a:t>
            </a:r>
            <a:r>
              <a:rPr lang="et-EE" sz="2000" dirty="0" smtClean="0">
                <a:latin typeface="+mj-lt"/>
              </a:rPr>
              <a:t>piisavus.</a:t>
            </a:r>
          </a:p>
          <a:p>
            <a:pPr marL="285750" lvl="0" indent="-285750">
              <a:buFont typeface="Arial" panose="020B0604020202020204" pitchFamily="34" charset="0"/>
              <a:buChar char="•"/>
            </a:pPr>
            <a:endParaRPr lang="et-EE" sz="2000" dirty="0">
              <a:latin typeface="+mj-lt"/>
            </a:endParaRPr>
          </a:p>
          <a:p>
            <a:pPr marL="285750" indent="-285750">
              <a:buFont typeface="Arial" panose="020B0604020202020204" pitchFamily="34" charset="0"/>
              <a:buChar char="•"/>
            </a:pPr>
            <a:r>
              <a:rPr lang="et-EE" sz="2000" dirty="0" smtClean="0">
                <a:latin typeface="+mj-lt"/>
              </a:rPr>
              <a:t>Plaanilise ravi patsiendid on raviga rohkem </a:t>
            </a:r>
            <a:r>
              <a:rPr lang="et-EE" sz="2000" dirty="0">
                <a:latin typeface="+mj-lt"/>
              </a:rPr>
              <a:t>rahul kui </a:t>
            </a:r>
            <a:r>
              <a:rPr lang="et-EE" sz="2000" dirty="0" smtClean="0">
                <a:latin typeface="+mj-lt"/>
              </a:rPr>
              <a:t>erakorralised</a:t>
            </a:r>
            <a:r>
              <a:rPr lang="et-EE" sz="2000" dirty="0">
                <a:latin typeface="+mj-lt"/>
              </a:rPr>
              <a:t>,</a:t>
            </a:r>
            <a:r>
              <a:rPr lang="et-EE" sz="2000" dirty="0" smtClean="0">
                <a:solidFill>
                  <a:srgbClr val="000000"/>
                </a:solidFill>
                <a:latin typeface="+mj-lt"/>
              </a:rPr>
              <a:t> hinnangud </a:t>
            </a:r>
            <a:r>
              <a:rPr lang="et-EE" sz="2000" dirty="0">
                <a:solidFill>
                  <a:srgbClr val="000000"/>
                </a:solidFill>
                <a:latin typeface="+mj-lt"/>
              </a:rPr>
              <a:t>haiglatoidule ja puhtusele ei erinenud.</a:t>
            </a:r>
            <a:r>
              <a:rPr lang="et-EE" sz="2000" dirty="0">
                <a:solidFill>
                  <a:prstClr val="black"/>
                </a:solidFill>
                <a:latin typeface="+mj-lt"/>
              </a:rPr>
              <a:t> </a:t>
            </a:r>
            <a:br>
              <a:rPr lang="et-EE" sz="2000" dirty="0">
                <a:solidFill>
                  <a:prstClr val="black"/>
                </a:solidFill>
                <a:latin typeface="+mj-lt"/>
              </a:rPr>
            </a:br>
            <a:endParaRPr lang="et-EE" sz="2000" dirty="0">
              <a:solidFill>
                <a:prstClr val="black"/>
              </a:solidFill>
              <a:latin typeface="+mj-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t-EE" sz="2000" b="0" i="0" u="none" strike="noStrike" kern="1200" cap="none" spc="0" normalizeH="0" baseline="0" noProof="0" dirty="0" smtClean="0">
                <a:ln>
                  <a:noFill/>
                </a:ln>
                <a:solidFill>
                  <a:srgbClr val="000000"/>
                </a:solidFill>
                <a:effectLst/>
                <a:uLnTx/>
                <a:uFillTx/>
                <a:latin typeface="+mj-lt"/>
              </a:rPr>
              <a:t>Haiglatoiduga </a:t>
            </a:r>
            <a:r>
              <a:rPr kumimoji="0" lang="et-EE" sz="2000" b="0" i="0" u="none" strike="noStrike" kern="1200" cap="none" spc="0" normalizeH="0" baseline="0" noProof="0" dirty="0">
                <a:ln>
                  <a:noFill/>
                </a:ln>
                <a:solidFill>
                  <a:srgbClr val="000000"/>
                </a:solidFill>
                <a:effectLst/>
                <a:uLnTx/>
                <a:uFillTx/>
                <a:latin typeface="+mj-lt"/>
              </a:rPr>
              <a:t>olid enam rahul vanemaealised </a:t>
            </a:r>
            <a:r>
              <a:rPr kumimoji="0" lang="et-EE" sz="2000" b="0" i="0" u="none" strike="noStrike" kern="1200" cap="none" spc="0" normalizeH="0" baseline="0" noProof="0" dirty="0" smtClean="0">
                <a:ln>
                  <a:noFill/>
                </a:ln>
                <a:solidFill>
                  <a:srgbClr val="000000"/>
                </a:solidFill>
                <a:effectLst/>
                <a:uLnTx/>
                <a:uFillTx/>
                <a:latin typeface="+mj-lt"/>
              </a:rPr>
              <a:t>patsiendid 65+ </a:t>
            </a:r>
            <a:r>
              <a:rPr kumimoji="0" lang="et-EE" sz="2000" b="0" i="0" u="none" strike="noStrike" kern="1200" cap="none" spc="0" normalizeH="0" baseline="0" noProof="0" dirty="0" smtClean="0">
                <a:ln>
                  <a:noFill/>
                </a:ln>
                <a:solidFill>
                  <a:srgbClr val="000000"/>
                </a:solidFill>
                <a:effectLst/>
                <a:uLnTx/>
                <a:uFillTx/>
                <a:latin typeface="+mj-lt"/>
              </a:rPr>
              <a:t>a.</a:t>
            </a:r>
            <a:endParaRPr kumimoji="0" lang="et-EE" sz="2000" b="0" i="0" u="none" strike="noStrike" kern="1200" cap="none" spc="0" normalizeH="0" baseline="0" noProof="0" dirty="0" smtClean="0">
              <a:ln>
                <a:noFill/>
              </a:ln>
              <a:solidFill>
                <a:srgbClr val="000000"/>
              </a:solidFill>
              <a:effectLst/>
              <a:uLnTx/>
              <a:uFillTx/>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smtClean="0">
                <a:ln>
                  <a:noFill/>
                </a:ln>
                <a:solidFill>
                  <a:srgbClr val="000000"/>
                </a:solidFill>
                <a:effectLst/>
                <a:uLnTx/>
                <a:uFillTx/>
                <a:latin typeface="+mj-lt"/>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t-EE" sz="2000" b="0" i="0" u="none" strike="noStrike" kern="1200" cap="none" spc="0" normalizeH="0" baseline="0" noProof="0" dirty="0" smtClean="0">
                <a:ln>
                  <a:noFill/>
                </a:ln>
                <a:solidFill>
                  <a:srgbClr val="000000"/>
                </a:solidFill>
                <a:effectLst/>
                <a:uLnTx/>
                <a:uFillTx/>
                <a:latin typeface="+mj-lt"/>
              </a:rPr>
              <a:t>Ruumide </a:t>
            </a:r>
            <a:r>
              <a:rPr kumimoji="0" lang="et-EE" sz="2000" b="0" i="0" u="none" strike="noStrike" kern="1200" cap="none" spc="0" normalizeH="0" baseline="0" noProof="0" dirty="0">
                <a:ln>
                  <a:noFill/>
                </a:ln>
                <a:solidFill>
                  <a:srgbClr val="000000"/>
                </a:solidFill>
                <a:effectLst/>
                <a:uLnTx/>
                <a:uFillTx/>
                <a:latin typeface="+mj-lt"/>
              </a:rPr>
              <a:t>puhtuse ja korrashoiuga jäid </a:t>
            </a:r>
            <a:r>
              <a:rPr kumimoji="0" lang="et-EE" sz="2000" b="0" i="0" u="none" strike="noStrike" kern="1200" cap="none" spc="0" normalizeH="0" baseline="0" noProof="0" dirty="0" smtClean="0">
                <a:ln>
                  <a:noFill/>
                </a:ln>
                <a:solidFill>
                  <a:srgbClr val="000000"/>
                </a:solidFill>
                <a:effectLst/>
                <a:uLnTx/>
                <a:uFillTx/>
                <a:latin typeface="+mj-lt"/>
              </a:rPr>
              <a:t>enim </a:t>
            </a:r>
            <a:r>
              <a:rPr kumimoji="0" lang="et-EE" sz="2000" b="0" i="0" u="none" strike="noStrike" kern="1200" cap="none" spc="0" normalizeH="0" baseline="0" noProof="0" dirty="0">
                <a:ln>
                  <a:noFill/>
                </a:ln>
                <a:solidFill>
                  <a:srgbClr val="000000"/>
                </a:solidFill>
                <a:effectLst/>
                <a:uLnTx/>
                <a:uFillTx/>
                <a:latin typeface="+mj-lt"/>
              </a:rPr>
              <a:t>rahule </a:t>
            </a:r>
            <a:r>
              <a:rPr kumimoji="0" lang="et-EE" sz="2000" b="0" i="0" u="none" strike="noStrike" kern="1200" cap="none" spc="0" normalizeH="0" baseline="0" noProof="0" dirty="0" smtClean="0">
                <a:ln>
                  <a:noFill/>
                </a:ln>
                <a:solidFill>
                  <a:srgbClr val="000000"/>
                </a:solidFill>
                <a:effectLst/>
                <a:uLnTx/>
                <a:uFillTx/>
                <a:latin typeface="+mj-lt"/>
              </a:rPr>
              <a:t>45-64-a.</a:t>
            </a:r>
            <a:endParaRPr kumimoji="0" lang="et-EE" sz="2000" b="0" i="0" u="none" strike="noStrike" kern="1200" cap="none" spc="0" normalizeH="0" baseline="0" noProof="0" dirty="0" smtClean="0">
              <a:ln>
                <a:noFill/>
              </a:ln>
              <a:solidFill>
                <a:srgbClr val="000000"/>
              </a:solidFill>
              <a:effectLst/>
              <a:uLnTx/>
              <a:uFillTx/>
              <a:latin typeface="+mj-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t-EE" sz="2000" b="0" i="0" u="none" strike="noStrike" kern="1200" cap="none" spc="0" normalizeH="0" baseline="0" noProof="0" dirty="0" smtClean="0">
              <a:ln>
                <a:noFill/>
              </a:ln>
              <a:solidFill>
                <a:srgbClr val="000000"/>
              </a:solidFill>
              <a:effectLst/>
              <a:uLnTx/>
              <a:uFillTx/>
              <a:latin typeface="+mj-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t-EE" sz="2000" b="0" i="0" u="none" strike="noStrike" kern="1200" cap="none" spc="0" normalizeH="0" baseline="0" noProof="0" dirty="0" smtClean="0">
                <a:ln>
                  <a:noFill/>
                </a:ln>
                <a:solidFill>
                  <a:srgbClr val="000000"/>
                </a:solidFill>
                <a:effectLst/>
                <a:uLnTx/>
                <a:uFillTx/>
                <a:latin typeface="+mj-lt"/>
              </a:rPr>
              <a:t>Ruumide </a:t>
            </a:r>
            <a:r>
              <a:rPr kumimoji="0" lang="et-EE" sz="2000" b="0" i="0" u="none" strike="noStrike" kern="1200" cap="none" spc="0" normalizeH="0" baseline="0" noProof="0" dirty="0">
                <a:ln>
                  <a:noFill/>
                </a:ln>
                <a:solidFill>
                  <a:srgbClr val="000000"/>
                </a:solidFill>
                <a:effectLst/>
                <a:uLnTx/>
                <a:uFillTx/>
                <a:latin typeface="+mj-lt"/>
              </a:rPr>
              <a:t>puhtuse ja korrashoiuga olid </a:t>
            </a:r>
            <a:r>
              <a:rPr kumimoji="0" lang="et-EE" sz="2000" b="0" i="0" u="none" strike="noStrike" kern="1200" cap="none" spc="0" normalizeH="0" baseline="0" noProof="0" dirty="0" smtClean="0">
                <a:ln>
                  <a:noFill/>
                </a:ln>
                <a:solidFill>
                  <a:srgbClr val="000000"/>
                </a:solidFill>
                <a:effectLst/>
                <a:uLnTx/>
                <a:uFillTx/>
                <a:latin typeface="+mj-lt"/>
              </a:rPr>
              <a:t>mehed rohkem rahul kui naised.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t-EE" sz="2000" b="0" i="0" u="none" strike="noStrike" kern="1200" cap="none" spc="0" normalizeH="0" baseline="0" noProof="0" dirty="0" smtClean="0">
              <a:ln>
                <a:noFill/>
              </a:ln>
              <a:solidFill>
                <a:srgbClr val="000000"/>
              </a:solidFill>
              <a:effectLst/>
              <a:uLnTx/>
              <a:uFillTx/>
              <a:latin typeface="+mj-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t-EE" sz="2000" b="0" i="0" u="none" strike="noStrike" kern="1200" cap="none" spc="0" normalizeH="0" baseline="0" noProof="0" dirty="0" smtClean="0">
                <a:ln>
                  <a:noFill/>
                </a:ln>
                <a:solidFill>
                  <a:srgbClr val="000000"/>
                </a:solidFill>
                <a:effectLst/>
                <a:uLnTx/>
                <a:uFillTx/>
                <a:latin typeface="+mj-lt"/>
              </a:rPr>
              <a:t>Rahulolu haiglatoiduga oli </a:t>
            </a:r>
            <a:r>
              <a:rPr kumimoji="0" lang="et-EE" sz="2000" b="0" i="0" u="none" strike="noStrike" kern="1200" cap="none" spc="0" normalizeH="0" baseline="0" noProof="0" dirty="0">
                <a:ln>
                  <a:noFill/>
                </a:ln>
                <a:solidFill>
                  <a:srgbClr val="000000"/>
                </a:solidFill>
                <a:effectLst/>
                <a:uLnTx/>
                <a:uFillTx/>
                <a:latin typeface="+mj-lt"/>
              </a:rPr>
              <a:t>meeste </a:t>
            </a:r>
            <a:r>
              <a:rPr kumimoji="0" lang="et-EE" sz="2000" b="0" i="0" u="none" strike="noStrike" kern="1200" cap="none" spc="0" normalizeH="0" baseline="0" noProof="0" dirty="0" smtClean="0">
                <a:ln>
                  <a:noFill/>
                </a:ln>
                <a:solidFill>
                  <a:srgbClr val="000000"/>
                </a:solidFill>
                <a:effectLst/>
                <a:uLnTx/>
                <a:uFillTx/>
                <a:latin typeface="+mj-lt"/>
              </a:rPr>
              <a:t>ja naiste </a:t>
            </a:r>
            <a:r>
              <a:rPr kumimoji="0" lang="et-EE" sz="2000" b="0" i="0" u="none" strike="noStrike" kern="1200" cap="none" spc="0" normalizeH="0" baseline="0" noProof="0" dirty="0">
                <a:ln>
                  <a:noFill/>
                </a:ln>
                <a:solidFill>
                  <a:srgbClr val="000000"/>
                </a:solidFill>
                <a:effectLst/>
                <a:uLnTx/>
                <a:uFillTx/>
                <a:latin typeface="+mj-lt"/>
              </a:rPr>
              <a:t>hulgas sarnane</a:t>
            </a:r>
            <a:r>
              <a:rPr kumimoji="0" lang="et-EE" sz="2000" b="0" i="0" u="none" strike="noStrike" kern="1200" cap="none" spc="0" normalizeH="0" baseline="0" noProof="0" dirty="0" smtClean="0">
                <a:ln>
                  <a:noFill/>
                </a:ln>
                <a:solidFill>
                  <a:srgbClr val="000000"/>
                </a:solidFill>
                <a:effectLst/>
                <a:uLnTx/>
                <a:uFillTx/>
                <a:latin typeface="+mj-lt"/>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t-EE" b="0" i="0" u="none" strike="noStrike" kern="1200" cap="none" spc="0" normalizeH="0" baseline="0" noProof="0" dirty="0" smtClean="0">
              <a:ln>
                <a:noFill/>
              </a:ln>
              <a:solidFill>
                <a:srgbClr val="000000"/>
              </a:solidFill>
              <a:effectLst/>
              <a:uLnTx/>
              <a:uFillTx/>
              <a:latin typeface="+mj-lt"/>
            </a:endParaRPr>
          </a:p>
        </p:txBody>
      </p:sp>
      <p:sp>
        <p:nvSpPr>
          <p:cNvPr id="5" name="TextBox 4"/>
          <p:cNvSpPr txBox="1"/>
          <p:nvPr/>
        </p:nvSpPr>
        <p:spPr>
          <a:xfrm>
            <a:off x="1043608" y="476672"/>
            <a:ext cx="7056784"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3600" b="0" i="0" u="none" strike="noStrike" kern="1200" cap="none" spc="0" normalizeH="0" baseline="0" noProof="0" dirty="0" smtClean="0">
                <a:ln>
                  <a:noFill/>
                </a:ln>
                <a:solidFill>
                  <a:prstClr val="black"/>
                </a:solidFill>
                <a:effectLst/>
                <a:uLnTx/>
                <a:uFillTx/>
                <a:latin typeface="Calibri"/>
                <a:ea typeface="+mn-ea"/>
                <a:cs typeface="+mn-cs"/>
              </a:rPr>
              <a:t>Rahulolu segmentides</a:t>
            </a:r>
            <a:endParaRPr kumimoji="0" lang="et-EE" sz="36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8046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p:txBody>
          <a:bodyPr/>
          <a:lstStyle/>
          <a:p>
            <a:endParaRPr lang="et-EE"/>
          </a:p>
        </p:txBody>
      </p:sp>
      <p:sp>
        <p:nvSpPr>
          <p:cNvPr id="10" name="Text Placeholder 9"/>
          <p:cNvSpPr>
            <a:spLocks noGrp="1"/>
          </p:cNvSpPr>
          <p:nvPr>
            <p:ph type="body" sz="quarter" idx="11"/>
          </p:nvPr>
        </p:nvSpPr>
        <p:spPr/>
        <p:txBody>
          <a:bodyPr/>
          <a:lstStyle/>
          <a:p>
            <a:endParaRPr lang="et-EE"/>
          </a:p>
        </p:txBody>
      </p:sp>
      <p:sp>
        <p:nvSpPr>
          <p:cNvPr id="11" name="Text Placeholder 10"/>
          <p:cNvSpPr>
            <a:spLocks noGrp="1"/>
          </p:cNvSpPr>
          <p:nvPr>
            <p:ph type="body" sz="quarter" idx="12"/>
          </p:nvPr>
        </p:nvSpPr>
        <p:spPr/>
        <p:txBody>
          <a:bodyPr/>
          <a:lstStyle/>
          <a:p>
            <a:endParaRPr lang="et-EE"/>
          </a:p>
        </p:txBody>
      </p:sp>
      <p:sp>
        <p:nvSpPr>
          <p:cNvPr id="2" name="Title 1"/>
          <p:cNvSpPr>
            <a:spLocks noGrp="1"/>
          </p:cNvSpPr>
          <p:nvPr>
            <p:ph type="title" idx="4294967295"/>
          </p:nvPr>
        </p:nvSpPr>
        <p:spPr>
          <a:xfrm>
            <a:off x="683568" y="436298"/>
            <a:ext cx="8229600" cy="1143000"/>
          </a:xfrm>
          <a:prstGeom prst="rect">
            <a:avLst/>
          </a:prstGeom>
        </p:spPr>
        <p:txBody>
          <a:bodyPr>
            <a:normAutofit/>
          </a:bodyPr>
          <a:lstStyle/>
          <a:p>
            <a:r>
              <a:rPr lang="et-EE" b="1" dirty="0"/>
              <a:t>Kommentaarid – u</a:t>
            </a:r>
            <a:r>
              <a:rPr lang="et-EE" b="1" dirty="0" smtClean="0"/>
              <a:t> </a:t>
            </a:r>
            <a:r>
              <a:rPr lang="et-EE" b="1" dirty="0"/>
              <a:t>30% vastanutest</a:t>
            </a:r>
            <a:r>
              <a:rPr lang="et-EE" dirty="0"/>
              <a:t/>
            </a:r>
            <a:br>
              <a:rPr lang="et-EE" dirty="0"/>
            </a:br>
            <a:endParaRPr lang="et-EE" dirty="0"/>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endParaRPr lang="et-EE" dirty="0"/>
          </a:p>
        </p:txBody>
      </p:sp>
      <p:sp>
        <p:nvSpPr>
          <p:cNvPr id="3" name="Content Placeholder 2"/>
          <p:cNvSpPr>
            <a:spLocks noGrp="1"/>
          </p:cNvSpPr>
          <p:nvPr>
            <p:ph idx="4294967295"/>
          </p:nvPr>
        </p:nvSpPr>
        <p:spPr>
          <a:xfrm>
            <a:off x="493284" y="1638308"/>
            <a:ext cx="8229600" cy="4525963"/>
          </a:xfrm>
          <a:prstGeom prst="rect">
            <a:avLst/>
          </a:prstGeom>
        </p:spPr>
        <p:txBody>
          <a:bodyPr>
            <a:normAutofit/>
          </a:bodyPr>
          <a:lstStyle/>
          <a:p>
            <a:pPr marL="0" indent="0">
              <a:buNone/>
            </a:pPr>
            <a:r>
              <a:rPr lang="et-EE" u="sng" dirty="0" smtClean="0"/>
              <a:t>Negatiivsed</a:t>
            </a:r>
            <a:r>
              <a:rPr lang="et-EE" dirty="0"/>
              <a:t>: olmemüra, </a:t>
            </a:r>
            <a:r>
              <a:rPr lang="et-EE" dirty="0" smtClean="0"/>
              <a:t>kaaspatsientide käitumine ja häälitsemine palatis, </a:t>
            </a:r>
            <a:r>
              <a:rPr lang="et-EE" dirty="0"/>
              <a:t>toit, personali omavahelised jutuajamised sh teiste </a:t>
            </a:r>
            <a:r>
              <a:rPr lang="et-EE" dirty="0" smtClean="0"/>
              <a:t>patsientide </a:t>
            </a:r>
            <a:r>
              <a:rPr lang="et-EE" dirty="0"/>
              <a:t>seisundi arutamine, </a:t>
            </a:r>
            <a:r>
              <a:rPr lang="et-EE" dirty="0" smtClean="0"/>
              <a:t>patsientidele </a:t>
            </a:r>
            <a:r>
              <a:rPr lang="et-EE" dirty="0"/>
              <a:t>antava info </a:t>
            </a:r>
            <a:r>
              <a:rPr lang="et-EE" dirty="0" smtClean="0"/>
              <a:t>vähesus; </a:t>
            </a:r>
            <a:r>
              <a:rPr lang="et-EE" dirty="0"/>
              <a:t>ebaselgus ning teadmatus, kelle poole oma probleemiga </a:t>
            </a:r>
            <a:r>
              <a:rPr lang="et-EE" dirty="0" smtClean="0"/>
              <a:t>pöörduda, </a:t>
            </a:r>
            <a:r>
              <a:rPr lang="et-EE" dirty="0" smtClean="0"/>
              <a:t>patsiendi </a:t>
            </a:r>
            <a:r>
              <a:rPr lang="et-EE" dirty="0"/>
              <a:t>ravimi- ja toiduallergiaga </a:t>
            </a:r>
            <a:r>
              <a:rPr lang="et-EE" dirty="0" smtClean="0"/>
              <a:t>mittearvestamine toitlustamisel, </a:t>
            </a:r>
            <a:r>
              <a:rPr lang="et-EE" dirty="0"/>
              <a:t>erinevad suhtlemisprobleemid, ebapiisav info raviarstilt ja ebapiisav suhtlemine </a:t>
            </a:r>
            <a:r>
              <a:rPr lang="et-EE" dirty="0" smtClean="0"/>
              <a:t>patsiendiga</a:t>
            </a:r>
            <a:r>
              <a:rPr lang="et-EE" dirty="0"/>
              <a:t>.</a:t>
            </a:r>
          </a:p>
          <a:p>
            <a:pPr marL="0" indent="0">
              <a:buNone/>
            </a:pPr>
            <a:endParaRPr lang="et-EE" u="sng" dirty="0" smtClean="0"/>
          </a:p>
          <a:p>
            <a:pPr marL="0" indent="0">
              <a:buNone/>
            </a:pPr>
            <a:r>
              <a:rPr lang="et-EE" u="sng" dirty="0" smtClean="0"/>
              <a:t>Positiivsed</a:t>
            </a:r>
            <a:r>
              <a:rPr lang="et-EE" dirty="0"/>
              <a:t>: rahulolu arstide, õdede ja hooldajatega, saadud raviga, teenindusega, samuti ruumide puhtusega, toiduga. </a:t>
            </a:r>
            <a:endParaRPr lang="et-EE" dirty="0" smtClean="0"/>
          </a:p>
          <a:p>
            <a:pPr marL="0" indent="0">
              <a:buNone/>
            </a:pPr>
            <a:r>
              <a:rPr lang="et-EE" dirty="0" smtClean="0"/>
              <a:t>Korduvalt </a:t>
            </a:r>
            <a:r>
              <a:rPr lang="et-EE" dirty="0" smtClean="0"/>
              <a:t>märgiti, </a:t>
            </a:r>
            <a:r>
              <a:rPr lang="et-EE" dirty="0"/>
              <a:t>et rahule jäädi kõigega, avaldati tänu personalile, sh nimelistelt.</a:t>
            </a:r>
          </a:p>
          <a:p>
            <a:endParaRPr lang="et-EE" dirty="0"/>
          </a:p>
        </p:txBody>
      </p:sp>
    </p:spTree>
    <p:extLst>
      <p:ext uri="{BB962C8B-B14F-4D97-AF65-F5344CB8AC3E}">
        <p14:creationId xmlns:p14="http://schemas.microsoft.com/office/powerpoint/2010/main" val="3886815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562074"/>
          </a:xfrm>
        </p:spPr>
        <p:txBody>
          <a:bodyPr/>
          <a:lstStyle/>
          <a:p>
            <a:r>
              <a:rPr lang="et-EE" sz="1800" dirty="0" smtClean="0">
                <a:solidFill>
                  <a:schemeClr val="tx2">
                    <a:lumMod val="75000"/>
                  </a:schemeClr>
                </a:solidFill>
                <a:latin typeface="Times New Roman" panose="02020603050405020304" pitchFamily="18" charset="0"/>
                <a:cs typeface="Times New Roman" panose="02020603050405020304" pitchFamily="18" charset="0"/>
              </a:rPr>
              <a:t>PERH - </a:t>
            </a:r>
            <a:r>
              <a:rPr lang="et-EE" sz="1800" dirty="0">
                <a:solidFill>
                  <a:schemeClr val="tx2">
                    <a:lumMod val="75000"/>
                  </a:schemeClr>
                </a:solidFill>
                <a:latin typeface="Times New Roman" panose="02020603050405020304" pitchFamily="18" charset="0"/>
                <a:cs typeface="Times New Roman" panose="02020603050405020304" pitchFamily="18" charset="0"/>
              </a:rPr>
              <a:t>Patsientide üldise rahulolu seos erinevate rahulolu teguritega 2021</a:t>
            </a:r>
            <a:endParaRPr lang="et-EE"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4" name="Slaidinumbri kohatäide 3"/>
          <p:cNvSpPr>
            <a:spLocks noGrp="1"/>
          </p:cNvSpPr>
          <p:nvPr>
            <p:ph type="sldNum" sz="quarter" idx="12"/>
          </p:nvPr>
        </p:nvSpPr>
        <p:spPr/>
        <p:txBody>
          <a:bodyPr/>
          <a:lstStyle/>
          <a:p>
            <a:fld id="{A4F3D4B3-789B-4208-9E92-D34BA14C6D25}" type="slidenum">
              <a:rPr lang="et-EE" smtClean="0"/>
              <a:t>15</a:t>
            </a:fld>
            <a:endParaRPr lang="et-EE"/>
          </a:p>
        </p:txBody>
      </p:sp>
      <p:graphicFrame>
        <p:nvGraphicFramePr>
          <p:cNvPr id="5" name="Sisu kohatäide 4"/>
          <p:cNvGraphicFramePr>
            <a:graphicFrameLocks noGrp="1"/>
          </p:cNvGraphicFramePr>
          <p:nvPr>
            <p:ph idx="1"/>
            <p:extLst>
              <p:ext uri="{D42A27DB-BD31-4B8C-83A1-F6EECF244321}">
                <p14:modId xmlns:p14="http://schemas.microsoft.com/office/powerpoint/2010/main" val="4014777982"/>
              </p:ext>
            </p:extLst>
          </p:nvPr>
        </p:nvGraphicFramePr>
        <p:xfrm>
          <a:off x="457200" y="1196752"/>
          <a:ext cx="8229600"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14986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endParaRPr lang="et-EE"/>
          </a:p>
        </p:txBody>
      </p:sp>
      <p:sp>
        <p:nvSpPr>
          <p:cNvPr id="6" name="Text Placeholder 5"/>
          <p:cNvSpPr>
            <a:spLocks noGrp="1"/>
          </p:cNvSpPr>
          <p:nvPr>
            <p:ph type="body" sz="quarter" idx="11"/>
          </p:nvPr>
        </p:nvSpPr>
        <p:spPr/>
        <p:txBody>
          <a:bodyPr/>
          <a:lstStyle/>
          <a:p>
            <a:endParaRPr lang="et-EE"/>
          </a:p>
        </p:txBody>
      </p:sp>
      <p:sp>
        <p:nvSpPr>
          <p:cNvPr id="7" name="Text Placeholder 6"/>
          <p:cNvSpPr>
            <a:spLocks noGrp="1"/>
          </p:cNvSpPr>
          <p:nvPr>
            <p:ph type="body" sz="quarter" idx="12"/>
          </p:nvPr>
        </p:nvSpPr>
        <p:spPr/>
        <p:txBody>
          <a:bodyPr/>
          <a:lstStyle/>
          <a:p>
            <a:endParaRPr lang="et-EE"/>
          </a:p>
        </p:txBody>
      </p:sp>
      <p:sp>
        <p:nvSpPr>
          <p:cNvPr id="2" name="Title 1"/>
          <p:cNvSpPr>
            <a:spLocks noGrp="1"/>
          </p:cNvSpPr>
          <p:nvPr>
            <p:ph type="title" idx="4294967295"/>
          </p:nvPr>
        </p:nvSpPr>
        <p:spPr>
          <a:xfrm>
            <a:off x="457202" y="438150"/>
            <a:ext cx="8229600" cy="1143000"/>
          </a:xfrm>
          <a:prstGeom prst="rect">
            <a:avLst/>
          </a:prstGeom>
        </p:spPr>
        <p:txBody>
          <a:bodyPr>
            <a:normAutofit fontScale="90000"/>
          </a:bodyPr>
          <a:lstStyle/>
          <a:p>
            <a:pPr algn="ctr"/>
            <a:r>
              <a:rPr lang="et-EE" sz="3600" dirty="0" smtClean="0"/>
              <a:t>Regionaalhaigla peamised</a:t>
            </a:r>
            <a:r>
              <a:rPr lang="et-EE" sz="3600" dirty="0" smtClean="0"/>
              <a:t> parendusvaldkonna statsionaarsete patsientide rahulolu kasvatamiseks</a:t>
            </a:r>
            <a:endParaRPr lang="et-EE" sz="3600" dirty="0"/>
          </a:p>
        </p:txBody>
      </p:sp>
      <p:sp>
        <p:nvSpPr>
          <p:cNvPr id="3" name="Content Placeholder 2"/>
          <p:cNvSpPr>
            <a:spLocks noGrp="1"/>
          </p:cNvSpPr>
          <p:nvPr>
            <p:ph idx="4294967295"/>
          </p:nvPr>
        </p:nvSpPr>
        <p:spPr>
          <a:xfrm>
            <a:off x="491555" y="2276872"/>
            <a:ext cx="8229600" cy="4967288"/>
          </a:xfrm>
          <a:prstGeom prst="rect">
            <a:avLst/>
          </a:prstGeom>
        </p:spPr>
        <p:txBody>
          <a:bodyPr>
            <a:normAutofit/>
          </a:bodyPr>
          <a:lstStyle/>
          <a:p>
            <a:pPr>
              <a:lnSpc>
                <a:spcPct val="115000"/>
              </a:lnSpc>
              <a:spcBef>
                <a:spcPts val="0"/>
              </a:spcBef>
              <a:defRPr/>
            </a:pPr>
            <a:r>
              <a:rPr lang="et-EE" sz="2800" dirty="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selgitused </a:t>
            </a:r>
            <a:r>
              <a:rPr lang="et-EE" sz="2800" dirty="0" smtClean="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uuringute </a:t>
            </a:r>
            <a:r>
              <a:rPr lang="et-EE" sz="2800" dirty="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ja </a:t>
            </a:r>
            <a:r>
              <a:rPr lang="et-EE" sz="2800" dirty="0" smtClean="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protseduuride kohta</a:t>
            </a:r>
            <a:endParaRPr lang="et-EE"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Bef>
                <a:spcPts val="0"/>
              </a:spcBef>
              <a:defRPr/>
            </a:pPr>
            <a:r>
              <a:rPr lang="et-EE" sz="2800" dirty="0" smtClean="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selgitused </a:t>
            </a:r>
            <a:r>
              <a:rPr lang="et-EE" sz="2800" dirty="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kodus toimetulekuks</a:t>
            </a:r>
            <a:endParaRPr lang="et-EE"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Bef>
                <a:spcPts val="0"/>
              </a:spcBef>
              <a:defRPr/>
            </a:pPr>
            <a:r>
              <a:rPr lang="et-EE" sz="2800" dirty="0" smtClean="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teave </a:t>
            </a:r>
            <a:r>
              <a:rPr lang="et-EE" sz="2800" dirty="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erinevate ravivõimaluste kohta</a:t>
            </a:r>
            <a:endParaRPr lang="et-EE"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Bef>
                <a:spcPts val="0"/>
              </a:spcBef>
              <a:defRPr/>
            </a:pPr>
            <a:r>
              <a:rPr lang="et-EE" sz="2800" dirty="0" smtClean="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arstiga </a:t>
            </a:r>
            <a:r>
              <a:rPr lang="et-EE" sz="2800" dirty="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suhtlemise aeg</a:t>
            </a:r>
            <a:endParaRPr lang="et-EE"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pPr>
            <a:r>
              <a:rPr lang="et-EE" sz="2800" dirty="0" smtClean="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teave </a:t>
            </a:r>
            <a:r>
              <a:rPr lang="et-EE" sz="2800" dirty="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ravimite </a:t>
            </a:r>
            <a:r>
              <a:rPr lang="et-EE" sz="2800" dirty="0" smtClean="0">
                <a:solidFill>
                  <a:srgbClr val="17365D"/>
                </a:solidFill>
                <a:latin typeface="Times New Roman" panose="02020603050405020304" pitchFamily="18" charset="0"/>
                <a:ea typeface="Times New Roman" panose="02020603050405020304" pitchFamily="18" charset="0"/>
                <a:cs typeface="Times New Roman" panose="02020603050405020304" pitchFamily="18" charset="0"/>
              </a:rPr>
              <a:t>kohta</a:t>
            </a:r>
          </a:p>
          <a:p>
            <a:pPr marL="0" indent="0" algn="ctr">
              <a:lnSpc>
                <a:spcPct val="115000"/>
              </a:lnSpc>
              <a:buNone/>
            </a:pPr>
            <a:endParaRPr lang="et-EE" sz="3600" dirty="0" smtClean="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endParaRPr lang="et-EE" dirty="0"/>
          </a:p>
        </p:txBody>
      </p:sp>
    </p:spTree>
    <p:extLst>
      <p:ext uri="{BB962C8B-B14F-4D97-AF65-F5344CB8AC3E}">
        <p14:creationId xmlns:p14="http://schemas.microsoft.com/office/powerpoint/2010/main" val="5689448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endParaRPr lang="et-EE"/>
          </a:p>
        </p:txBody>
      </p:sp>
      <p:sp>
        <p:nvSpPr>
          <p:cNvPr id="7" name="Text Placeholder 6"/>
          <p:cNvSpPr>
            <a:spLocks noGrp="1"/>
          </p:cNvSpPr>
          <p:nvPr>
            <p:ph type="body" sz="quarter" idx="11"/>
          </p:nvPr>
        </p:nvSpPr>
        <p:spPr/>
        <p:txBody>
          <a:bodyPr/>
          <a:lstStyle/>
          <a:p>
            <a:endParaRPr lang="et-EE"/>
          </a:p>
        </p:txBody>
      </p:sp>
      <p:sp>
        <p:nvSpPr>
          <p:cNvPr id="8" name="Text Placeholder 7"/>
          <p:cNvSpPr>
            <a:spLocks noGrp="1"/>
          </p:cNvSpPr>
          <p:nvPr>
            <p:ph type="body" sz="quarter" idx="12"/>
          </p:nvPr>
        </p:nvSpPr>
        <p:spPr/>
        <p:txBody>
          <a:bodyPr/>
          <a:lstStyle/>
          <a:p>
            <a:endParaRPr lang="et-EE"/>
          </a:p>
        </p:txBody>
      </p:sp>
      <p:sp>
        <p:nvSpPr>
          <p:cNvPr id="2" name="Slide Number Placeholder 1"/>
          <p:cNvSpPr>
            <a:spLocks noGrp="1"/>
          </p:cNvSpPr>
          <p:nvPr>
            <p:ph type="sldNum" sz="quarter" idx="4294967295"/>
          </p:nvPr>
        </p:nvSpPr>
        <p:spPr>
          <a:xfrm>
            <a:off x="7010400" y="6356350"/>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t-E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Rectangle 2"/>
          <p:cNvSpPr/>
          <p:nvPr/>
        </p:nvSpPr>
        <p:spPr>
          <a:xfrm>
            <a:off x="755576" y="1493257"/>
            <a:ext cx="8064896" cy="738664"/>
          </a:xfrm>
          <a:prstGeom prst="rect">
            <a:avLst/>
          </a:prstGeom>
        </p:spPr>
        <p:txBody>
          <a:bodyPr wrap="square">
            <a:spAutoFit/>
          </a:bodyPr>
          <a:lstStyle/>
          <a:p>
            <a:r>
              <a:rPr lang="et-EE"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t-EE"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TextBox 3"/>
          <p:cNvSpPr txBox="1"/>
          <p:nvPr/>
        </p:nvSpPr>
        <p:spPr>
          <a:xfrm>
            <a:off x="2316560" y="311220"/>
            <a:ext cx="576064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3600" b="0" i="0" u="none" strike="noStrike" kern="1200" cap="none" spc="0" normalizeH="0" baseline="0" noProof="0" dirty="0" smtClean="0">
                <a:ln>
                  <a:noFill/>
                </a:ln>
                <a:solidFill>
                  <a:prstClr val="black"/>
                </a:solidFill>
                <a:effectLst/>
                <a:uLnTx/>
                <a:uFillTx/>
                <a:latin typeface="Calibri"/>
                <a:ea typeface="+mn-ea"/>
                <a:cs typeface="+mn-cs"/>
              </a:rPr>
              <a:t>Valik </a:t>
            </a:r>
            <a:r>
              <a:rPr kumimoji="0" lang="et-EE" sz="3600" b="0" i="0" u="none" strike="noStrike" kern="1200" cap="none" spc="0" normalizeH="0" baseline="0" noProof="0" dirty="0" smtClean="0">
                <a:ln>
                  <a:noFill/>
                </a:ln>
                <a:solidFill>
                  <a:prstClr val="black"/>
                </a:solidFill>
                <a:effectLst/>
                <a:uLnTx/>
                <a:uFillTx/>
                <a:latin typeface="Calibri"/>
                <a:ea typeface="+mn-ea"/>
                <a:cs typeface="+mn-cs"/>
              </a:rPr>
              <a:t>patsientide tsitaate</a:t>
            </a:r>
            <a:endParaRPr kumimoji="0" lang="et-EE" sz="36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Rectangle 4"/>
          <p:cNvSpPr/>
          <p:nvPr/>
        </p:nvSpPr>
        <p:spPr>
          <a:xfrm>
            <a:off x="555284" y="1146312"/>
            <a:ext cx="7822272" cy="5062155"/>
          </a:xfrm>
          <a:prstGeom prst="rect">
            <a:avLst/>
          </a:prstGeom>
        </p:spPr>
        <p:txBody>
          <a:bodyPr wrap="square">
            <a:spAutoFit/>
          </a:bodyPr>
          <a:lstStyle/>
          <a:p>
            <a:pPr>
              <a:lnSpc>
                <a:spcPct val="107000"/>
              </a:lnSpc>
              <a:spcAft>
                <a:spcPts val="800"/>
              </a:spcAft>
            </a:pPr>
            <a:r>
              <a:rPr lang="et-EE" dirty="0">
                <a:latin typeface="Calibri" panose="020F0502020204030204" pitchFamily="34" charset="0"/>
                <a:ea typeface="Calibri" panose="020F0502020204030204" pitchFamily="34" charset="0"/>
                <a:cs typeface="Times New Roman" panose="02020603050405020304" pitchFamily="18" charset="0"/>
              </a:rPr>
              <a:t>„Haiglas oleku ajal olin ma kõigega rahul, vahepeal tundus, nagu polekski haiglas, vaid kodus.“</a:t>
            </a:r>
            <a:endParaRPr lang="et-EE"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t-EE" dirty="0" smtClean="0">
                <a:latin typeface="Calibri" panose="020F0502020204030204" pitchFamily="34" charset="0"/>
                <a:ea typeface="Calibri" panose="020F0502020204030204" pitchFamily="34" charset="0"/>
                <a:cs typeface="Times New Roman" panose="02020603050405020304" pitchFamily="18" charset="0"/>
              </a:rPr>
              <a:t>„</a:t>
            </a:r>
            <a:r>
              <a:rPr lang="et-EE" dirty="0">
                <a:latin typeface="Calibri" panose="020F0502020204030204" pitchFamily="34" charset="0"/>
                <a:ea typeface="Calibri" panose="020F0502020204030204" pitchFamily="34" charset="0"/>
                <a:cs typeface="Times New Roman" panose="02020603050405020304" pitchFamily="18" charset="0"/>
              </a:rPr>
              <a:t>Peale selja operatsiooni võiks õde aidata selga </a:t>
            </a:r>
            <a:r>
              <a:rPr lang="et-EE" dirty="0" smtClean="0">
                <a:latin typeface="Calibri" panose="020F0502020204030204" pitchFamily="34" charset="0"/>
                <a:ea typeface="Calibri" panose="020F0502020204030204" pitchFamily="34" charset="0"/>
                <a:cs typeface="Times New Roman" panose="02020603050405020304" pitchFamily="18" charset="0"/>
              </a:rPr>
              <a:t>pesta.“</a:t>
            </a:r>
          </a:p>
          <a:p>
            <a:pPr>
              <a:lnSpc>
                <a:spcPct val="107000"/>
              </a:lnSpc>
              <a:spcAft>
                <a:spcPts val="800"/>
              </a:spcAft>
            </a:pPr>
            <a:r>
              <a:rPr lang="et-EE" dirty="0"/>
              <a:t>„Ravi osas tähelepanekuid ei ole, aga kohv võiks olla kohv.“</a:t>
            </a:r>
          </a:p>
          <a:p>
            <a:pPr>
              <a:lnSpc>
                <a:spcPct val="107000"/>
              </a:lnSpc>
              <a:spcAft>
                <a:spcPts val="800"/>
              </a:spcAft>
            </a:pPr>
            <a:r>
              <a:rPr lang="et-EE" dirty="0" smtClean="0">
                <a:latin typeface="Calibri" panose="020F0502020204030204" pitchFamily="34" charset="0"/>
                <a:ea typeface="Calibri" panose="020F0502020204030204" pitchFamily="34" charset="0"/>
                <a:cs typeface="Times New Roman" panose="02020603050405020304" pitchFamily="18" charset="0"/>
              </a:rPr>
              <a:t>„</a:t>
            </a:r>
            <a:r>
              <a:rPr lang="et-EE" dirty="0">
                <a:latin typeface="Calibri" panose="020F0502020204030204" pitchFamily="34" charset="0"/>
                <a:ea typeface="Calibri" panose="020F0502020204030204" pitchFamily="34" charset="0"/>
                <a:cs typeface="Times New Roman" panose="02020603050405020304" pitchFamily="18" charset="0"/>
              </a:rPr>
              <a:t>Suurepärane kollektiiv, kes aitas mind sellest „põrgust“ välja tulla. Ilma sellise toetuseta läheks ka kõva närvikavaga inimene siin hullumaja teele</a:t>
            </a:r>
            <a:r>
              <a:rPr lang="et-EE"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t-EE" dirty="0" smtClean="0">
                <a:latin typeface="Calibri" panose="020F0502020204030204" pitchFamily="34" charset="0"/>
                <a:ea typeface="Calibri" panose="020F0502020204030204" pitchFamily="34" charset="0"/>
                <a:cs typeface="Times New Roman" panose="02020603050405020304" pitchFamily="18" charset="0"/>
              </a:rPr>
              <a:t>„</a:t>
            </a:r>
            <a:r>
              <a:rPr lang="et-EE" dirty="0">
                <a:latin typeface="Calibri" panose="020F0502020204030204" pitchFamily="34" charset="0"/>
                <a:ea typeface="Calibri" panose="020F0502020204030204" pitchFamily="34" charset="0"/>
                <a:cs typeface="Times New Roman" panose="02020603050405020304" pitchFamily="18" charset="0"/>
              </a:rPr>
              <a:t>Kõik saab korda, kui remont lõpeb</a:t>
            </a:r>
            <a:r>
              <a:rPr lang="et-EE"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t-EE" dirty="0" smtClean="0">
                <a:latin typeface="Calibri" panose="020F0502020204030204" pitchFamily="34" charset="0"/>
                <a:ea typeface="Calibri" panose="020F0502020204030204" pitchFamily="34" charset="0"/>
                <a:cs typeface="Times New Roman" panose="02020603050405020304" pitchFamily="18" charset="0"/>
              </a:rPr>
              <a:t>„</a:t>
            </a:r>
            <a:r>
              <a:rPr lang="et-EE" dirty="0">
                <a:latin typeface="Calibri" panose="020F0502020204030204" pitchFamily="34" charset="0"/>
                <a:ea typeface="Calibri" panose="020F0502020204030204" pitchFamily="34" charset="0"/>
                <a:cs typeface="Times New Roman" panose="02020603050405020304" pitchFamily="18" charset="0"/>
              </a:rPr>
              <a:t>Ei söö, ei joo, sest invaliidina ei saa ise WC-s hakkama. Palusin potitooli, ei saanud, WC pott on liiga madal</a:t>
            </a:r>
            <a:r>
              <a:rPr lang="et-EE"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t-EE" dirty="0" smtClean="0">
                <a:latin typeface="Calibri" panose="020F0502020204030204" pitchFamily="34" charset="0"/>
                <a:ea typeface="Calibri" panose="020F0502020204030204" pitchFamily="34" charset="0"/>
                <a:cs typeface="Times New Roman" panose="02020603050405020304" pitchFamily="18" charset="0"/>
              </a:rPr>
              <a:t> „</a:t>
            </a:r>
            <a:r>
              <a:rPr lang="et-EE" dirty="0">
                <a:latin typeface="Calibri" panose="020F0502020204030204" pitchFamily="34" charset="0"/>
                <a:ea typeface="Calibri" panose="020F0502020204030204" pitchFamily="34" charset="0"/>
                <a:cs typeface="Times New Roman" panose="02020603050405020304" pitchFamily="18" charset="0"/>
              </a:rPr>
              <a:t>Reeglid reeglite pärast, mida keegi ei oska õieti selgitada</a:t>
            </a:r>
            <a:r>
              <a:rPr lang="et-EE"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t-EE" dirty="0" smtClean="0">
                <a:latin typeface="Calibri" panose="020F0502020204030204" pitchFamily="34" charset="0"/>
                <a:ea typeface="Calibri" panose="020F0502020204030204" pitchFamily="34" charset="0"/>
                <a:cs typeface="Times New Roman" panose="02020603050405020304" pitchFamily="18" charset="0"/>
              </a:rPr>
              <a:t>„</a:t>
            </a:r>
            <a:r>
              <a:rPr lang="et-EE" dirty="0">
                <a:latin typeface="Calibri" panose="020F0502020204030204" pitchFamily="34" charset="0"/>
                <a:ea typeface="Calibri" panose="020F0502020204030204" pitchFamily="34" charset="0"/>
                <a:cs typeface="Times New Roman" panose="02020603050405020304" pitchFamily="18" charset="0"/>
              </a:rPr>
              <a:t>Oivaline haigla, oivaline personal, haldus. Suured tänud</a:t>
            </a:r>
            <a:r>
              <a:rPr lang="et-EE" dirty="0" smtClean="0">
                <a:latin typeface="Calibri" panose="020F0502020204030204" pitchFamily="34" charset="0"/>
                <a:ea typeface="Calibri" panose="020F0502020204030204" pitchFamily="34" charset="0"/>
                <a:cs typeface="Times New Roman" panose="02020603050405020304" pitchFamily="18" charset="0"/>
              </a:rPr>
              <a:t>!“ </a:t>
            </a:r>
            <a:r>
              <a:rPr lang="et-EE" dirty="0">
                <a:latin typeface="Calibri" panose="020F0502020204030204" pitchFamily="34" charset="0"/>
                <a:ea typeface="Calibri" panose="020F0502020204030204" pitchFamily="34" charset="0"/>
                <a:cs typeface="Times New Roman" panose="02020603050405020304" pitchFamily="18" charset="0"/>
              </a:rPr>
              <a:t>„Regionaalhaiglas patsient olla on „super</a:t>
            </a:r>
            <a:r>
              <a:rPr lang="et-EE"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t-EE" dirty="0" smtClean="0">
                <a:latin typeface="Calibri" panose="020F0502020204030204" pitchFamily="34" charset="0"/>
                <a:ea typeface="Calibri" panose="020F0502020204030204" pitchFamily="34" charset="0"/>
                <a:cs typeface="Times New Roman" panose="02020603050405020304" pitchFamily="18" charset="0"/>
              </a:rPr>
              <a:t>„</a:t>
            </a:r>
            <a:r>
              <a:rPr lang="et-EE" dirty="0">
                <a:latin typeface="Calibri" panose="020F0502020204030204" pitchFamily="34" charset="0"/>
                <a:ea typeface="Calibri" panose="020F0502020204030204" pitchFamily="34" charset="0"/>
                <a:cs typeface="Times New Roman" panose="02020603050405020304" pitchFamily="18" charset="0"/>
              </a:rPr>
              <a:t>Palun tunnustage oma suurepäraseid töötajad, need on teie kõige suurem vara, head vastupidavust</a:t>
            </a:r>
            <a:r>
              <a:rPr lang="et-EE" dirty="0" smtClean="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52465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115616" y="2132856"/>
            <a:ext cx="6068616" cy="2504324"/>
          </a:xfrm>
        </p:spPr>
        <p:txBody>
          <a:bodyPr/>
          <a:lstStyle/>
          <a:p>
            <a:pPr algn="ctr"/>
            <a:r>
              <a:rPr lang="et-EE" dirty="0" smtClean="0"/>
              <a:t>Suur aitäh </a:t>
            </a:r>
            <a:r>
              <a:rPr lang="et-EE" dirty="0" smtClean="0"/>
              <a:t>kõigile </a:t>
            </a:r>
            <a:r>
              <a:rPr lang="et-EE" dirty="0" smtClean="0"/>
              <a:t>patsientidele, </a:t>
            </a:r>
            <a:r>
              <a:rPr lang="et-EE" dirty="0" smtClean="0"/>
              <a:t>kes </a:t>
            </a:r>
            <a:r>
              <a:rPr lang="et-EE" dirty="0" err="1" smtClean="0"/>
              <a:t>rahuloluuuringus</a:t>
            </a:r>
            <a:r>
              <a:rPr lang="et-EE" dirty="0" smtClean="0"/>
              <a:t> osalesid!</a:t>
            </a:r>
            <a:endParaRPr lang="et-EE" dirty="0"/>
          </a:p>
        </p:txBody>
      </p:sp>
      <p:sp>
        <p:nvSpPr>
          <p:cNvPr id="3" name="Text Placeholder 2"/>
          <p:cNvSpPr>
            <a:spLocks noGrp="1"/>
          </p:cNvSpPr>
          <p:nvPr>
            <p:ph type="body" sz="quarter" idx="11"/>
          </p:nvPr>
        </p:nvSpPr>
        <p:spPr/>
        <p:txBody>
          <a:bodyPr/>
          <a:lstStyle/>
          <a:p>
            <a:endParaRPr lang="et-EE"/>
          </a:p>
        </p:txBody>
      </p:sp>
    </p:spTree>
    <p:extLst>
      <p:ext uri="{BB962C8B-B14F-4D97-AF65-F5344CB8AC3E}">
        <p14:creationId xmlns:p14="http://schemas.microsoft.com/office/powerpoint/2010/main" val="2528246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endParaRPr lang="et-EE"/>
          </a:p>
        </p:txBody>
      </p:sp>
      <p:sp>
        <p:nvSpPr>
          <p:cNvPr id="8" name="Text Placeholder 7"/>
          <p:cNvSpPr>
            <a:spLocks noGrp="1"/>
          </p:cNvSpPr>
          <p:nvPr>
            <p:ph type="body" sz="quarter" idx="11"/>
          </p:nvPr>
        </p:nvSpPr>
        <p:spPr/>
        <p:txBody>
          <a:bodyPr/>
          <a:lstStyle/>
          <a:p>
            <a:endParaRPr lang="et-EE"/>
          </a:p>
        </p:txBody>
      </p:sp>
      <p:sp>
        <p:nvSpPr>
          <p:cNvPr id="9" name="Text Placeholder 8"/>
          <p:cNvSpPr>
            <a:spLocks noGrp="1"/>
          </p:cNvSpPr>
          <p:nvPr>
            <p:ph type="body" sz="quarter" idx="12"/>
          </p:nvPr>
        </p:nvSpPr>
        <p:spPr/>
        <p:txBody>
          <a:bodyPr/>
          <a:lstStyle/>
          <a:p>
            <a:endParaRPr lang="et-EE"/>
          </a:p>
        </p:txBody>
      </p:sp>
      <p:sp>
        <p:nvSpPr>
          <p:cNvPr id="2" name="Title 1"/>
          <p:cNvSpPr>
            <a:spLocks noGrp="1"/>
          </p:cNvSpPr>
          <p:nvPr>
            <p:ph type="title" idx="4294967295"/>
          </p:nvPr>
        </p:nvSpPr>
        <p:spPr>
          <a:xfrm>
            <a:off x="517924" y="694532"/>
            <a:ext cx="8229600" cy="1143000"/>
          </a:xfrm>
          <a:prstGeom prst="rect">
            <a:avLst/>
          </a:prstGeom>
        </p:spPr>
        <p:txBody>
          <a:bodyPr>
            <a:normAutofit/>
          </a:bodyPr>
          <a:lstStyle/>
          <a:p>
            <a:r>
              <a:rPr lang="et-EE" dirty="0" err="1" smtClean="0"/>
              <a:t>Rahuloluuuringu</a:t>
            </a:r>
            <a:r>
              <a:rPr lang="et-EE" dirty="0" smtClean="0"/>
              <a:t> taust ja metoodika</a:t>
            </a:r>
            <a:endParaRPr lang="et-EE" dirty="0"/>
          </a:p>
        </p:txBody>
      </p:sp>
      <p:sp>
        <p:nvSpPr>
          <p:cNvPr id="3" name="Content Placeholder 2"/>
          <p:cNvSpPr>
            <a:spLocks noGrp="1"/>
          </p:cNvSpPr>
          <p:nvPr>
            <p:ph idx="4294967295"/>
          </p:nvPr>
        </p:nvSpPr>
        <p:spPr>
          <a:xfrm>
            <a:off x="251520" y="1556792"/>
            <a:ext cx="8229600" cy="4525963"/>
          </a:xfrm>
          <a:prstGeom prst="rect">
            <a:avLst/>
          </a:prstGeom>
        </p:spPr>
        <p:txBody>
          <a:bodyPr>
            <a:normAutofit/>
          </a:bodyPr>
          <a:lstStyle/>
          <a:p>
            <a:endParaRPr lang="et-EE" b="1" dirty="0"/>
          </a:p>
          <a:p>
            <a:r>
              <a:rPr lang="et-EE" dirty="0" smtClean="0"/>
              <a:t>Alates 2006 a toimuv Eesti 6 suurema haigla ühine patsientide rahulolu uuring</a:t>
            </a:r>
          </a:p>
          <a:p>
            <a:r>
              <a:rPr lang="et-EE" dirty="0" smtClean="0"/>
              <a:t>Paaritutel aastatel uuritakse statsionaarsete, paarisaastatel ambulatoorsete patsientide rahulolu</a:t>
            </a:r>
          </a:p>
          <a:p>
            <a:r>
              <a:rPr lang="et-EE" dirty="0" smtClean="0"/>
              <a:t>Andmeid kogutakse 1 kuu jooksul anonüümse paberkandjal küsitlusankeediga (eesti ja vene keeles)</a:t>
            </a:r>
          </a:p>
          <a:p>
            <a:r>
              <a:rPr lang="et-EE" dirty="0" smtClean="0"/>
              <a:t>Andmeid koguvad haiglad, andmeid analüüsib Tartu Ülikool. </a:t>
            </a:r>
          </a:p>
          <a:p>
            <a:r>
              <a:rPr lang="et-EE" dirty="0" smtClean="0"/>
              <a:t>Uuritakse: üldist </a:t>
            </a:r>
            <a:r>
              <a:rPr lang="et-EE" dirty="0"/>
              <a:t>rahuolu </a:t>
            </a:r>
            <a:r>
              <a:rPr lang="et-EE" dirty="0" smtClean="0"/>
              <a:t>haiglaraviga, lojaalsust, valmisolekut </a:t>
            </a:r>
            <a:r>
              <a:rPr lang="et-EE" dirty="0"/>
              <a:t>soovitada haiglat teistele (</a:t>
            </a:r>
            <a:r>
              <a:rPr lang="et-EE" dirty="0" smtClean="0"/>
              <a:t>UUS), haiglasse saabumist, rahulolu raviga, rahulolu raviarstiga, rahulolu õdedega, </a:t>
            </a:r>
            <a:r>
              <a:rPr lang="et-EE" dirty="0"/>
              <a:t>r</a:t>
            </a:r>
            <a:r>
              <a:rPr lang="et-EE" dirty="0" smtClean="0"/>
              <a:t>ahulolu </a:t>
            </a:r>
            <a:r>
              <a:rPr lang="et-EE" dirty="0"/>
              <a:t>haiglaga </a:t>
            </a:r>
            <a:r>
              <a:rPr lang="et-EE" dirty="0" smtClean="0"/>
              <a:t>(olme)</a:t>
            </a:r>
            <a:endParaRPr lang="et-EE" i="1" dirty="0" smtClean="0"/>
          </a:p>
          <a:p>
            <a:pPr marL="0" indent="0">
              <a:buNone/>
            </a:pPr>
            <a:endParaRPr lang="et-EE" dirty="0"/>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t-E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53625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endParaRPr lang="et-EE" dirty="0"/>
          </a:p>
        </p:txBody>
      </p:sp>
      <p:sp>
        <p:nvSpPr>
          <p:cNvPr id="7" name="Text Placeholder 6"/>
          <p:cNvSpPr>
            <a:spLocks noGrp="1"/>
          </p:cNvSpPr>
          <p:nvPr>
            <p:ph type="body" sz="quarter" idx="11"/>
          </p:nvPr>
        </p:nvSpPr>
        <p:spPr/>
        <p:txBody>
          <a:bodyPr/>
          <a:lstStyle/>
          <a:p>
            <a:endParaRPr lang="et-EE"/>
          </a:p>
        </p:txBody>
      </p:sp>
      <p:sp>
        <p:nvSpPr>
          <p:cNvPr id="8" name="Text Placeholder 7"/>
          <p:cNvSpPr>
            <a:spLocks noGrp="1"/>
          </p:cNvSpPr>
          <p:nvPr>
            <p:ph type="body" sz="quarter" idx="12"/>
          </p:nvPr>
        </p:nvSpPr>
        <p:spPr/>
        <p:txBody>
          <a:bodyPr/>
          <a:lstStyle/>
          <a:p>
            <a:endParaRPr lang="et-EE"/>
          </a:p>
        </p:txBody>
      </p:sp>
      <p:sp>
        <p:nvSpPr>
          <p:cNvPr id="2" name="Title 1"/>
          <p:cNvSpPr>
            <a:spLocks noGrp="1"/>
          </p:cNvSpPr>
          <p:nvPr>
            <p:ph type="title" idx="4294967295"/>
          </p:nvPr>
        </p:nvSpPr>
        <p:spPr>
          <a:xfrm>
            <a:off x="396480" y="436298"/>
            <a:ext cx="8229600" cy="1143000"/>
          </a:xfrm>
          <a:prstGeom prst="rect">
            <a:avLst/>
          </a:prstGeom>
        </p:spPr>
        <p:txBody>
          <a:bodyPr/>
          <a:lstStyle/>
          <a:p>
            <a:r>
              <a:rPr lang="et-EE" dirty="0" smtClean="0"/>
              <a:t>2021 uuringu aeg, valim ja osalus</a:t>
            </a:r>
            <a:endParaRPr lang="et-EE" dirty="0"/>
          </a:p>
        </p:txBody>
      </p:sp>
      <p:sp>
        <p:nvSpPr>
          <p:cNvPr id="3" name="Content Placeholder 2"/>
          <p:cNvSpPr>
            <a:spLocks noGrp="1"/>
          </p:cNvSpPr>
          <p:nvPr>
            <p:ph idx="4294967295"/>
          </p:nvPr>
        </p:nvSpPr>
        <p:spPr>
          <a:xfrm>
            <a:off x="389837" y="1585435"/>
            <a:ext cx="8229600" cy="4525963"/>
          </a:xfrm>
          <a:prstGeom prst="rect">
            <a:avLst/>
          </a:prstGeom>
        </p:spPr>
        <p:txBody>
          <a:bodyPr>
            <a:normAutofit/>
          </a:bodyPr>
          <a:lstStyle/>
          <a:p>
            <a:r>
              <a:rPr lang="et-EE" dirty="0" smtClean="0"/>
              <a:t>Regionaalhaiglas koguti andmeid septembris 2021</a:t>
            </a:r>
          </a:p>
          <a:p>
            <a:endParaRPr lang="et-EE" dirty="0"/>
          </a:p>
          <a:p>
            <a:endParaRPr lang="et-EE" dirty="0"/>
          </a:p>
          <a:p>
            <a:r>
              <a:rPr lang="et-EE" dirty="0" smtClean="0"/>
              <a:t>Osalus ja valim </a:t>
            </a:r>
            <a:r>
              <a:rPr lang="et-EE" dirty="0" err="1" smtClean="0"/>
              <a:t>PERHis</a:t>
            </a:r>
            <a:r>
              <a:rPr lang="et-EE" dirty="0" smtClean="0"/>
              <a:t>: </a:t>
            </a:r>
            <a:r>
              <a:rPr lang="et-EE" dirty="0"/>
              <a:t>n=1154 </a:t>
            </a:r>
            <a:r>
              <a:rPr lang="et-EE" dirty="0" err="1"/>
              <a:t>pt</a:t>
            </a:r>
            <a:r>
              <a:rPr lang="et-EE" dirty="0"/>
              <a:t>  (59% ankeedi saanutest), </a:t>
            </a:r>
            <a:endParaRPr lang="et-EE" dirty="0" smtClean="0"/>
          </a:p>
          <a:p>
            <a:pPr marL="0" indent="0">
              <a:buNone/>
            </a:pPr>
            <a:r>
              <a:rPr lang="et-EE" dirty="0" smtClean="0"/>
              <a:t>    </a:t>
            </a:r>
            <a:r>
              <a:rPr lang="et-EE" i="1" dirty="0" smtClean="0"/>
              <a:t>2019</a:t>
            </a:r>
            <a:r>
              <a:rPr lang="et-EE" i="1" dirty="0"/>
              <a:t>: n=1449 (80,5%)</a:t>
            </a:r>
          </a:p>
          <a:p>
            <a:endParaRPr lang="et-EE" dirty="0"/>
          </a:p>
          <a:p>
            <a:r>
              <a:rPr lang="et-EE" dirty="0" smtClean="0"/>
              <a:t>2/3 </a:t>
            </a:r>
            <a:r>
              <a:rPr lang="et-EE" dirty="0"/>
              <a:t>vastanuid Harjumaalt, 1/3 </a:t>
            </a:r>
            <a:r>
              <a:rPr lang="et-EE" dirty="0" smtClean="0"/>
              <a:t>venekeelsed</a:t>
            </a:r>
            <a:r>
              <a:rPr lang="et-EE" dirty="0"/>
              <a:t> </a:t>
            </a:r>
            <a:endParaRPr lang="et-EE" dirty="0" smtClean="0"/>
          </a:p>
          <a:p>
            <a:pPr marL="0" indent="0">
              <a:buNone/>
            </a:pPr>
            <a:r>
              <a:rPr lang="et-EE" i="1" dirty="0"/>
              <a:t> </a:t>
            </a:r>
            <a:r>
              <a:rPr lang="et-EE" i="1" dirty="0" smtClean="0"/>
              <a:t>   (2019: sama)</a:t>
            </a:r>
          </a:p>
          <a:p>
            <a:pPr marL="0" indent="0">
              <a:buNone/>
            </a:pPr>
            <a:endParaRPr lang="et-EE" i="1" dirty="0" smtClean="0"/>
          </a:p>
          <a:p>
            <a:r>
              <a:rPr lang="et-EE" dirty="0" smtClean="0"/>
              <a:t> </a:t>
            </a:r>
            <a:r>
              <a:rPr lang="et-EE" dirty="0" smtClean="0"/>
              <a:t>Vastanutest naisi </a:t>
            </a:r>
            <a:r>
              <a:rPr lang="et-EE" dirty="0" smtClean="0"/>
              <a:t>51%, mehi 49% </a:t>
            </a:r>
            <a:r>
              <a:rPr lang="et-EE" i="1" dirty="0" smtClean="0"/>
              <a:t>(2019: 53%/47%)</a:t>
            </a:r>
          </a:p>
          <a:p>
            <a:pPr marL="0" indent="0">
              <a:buNone/>
            </a:pPr>
            <a:endParaRPr lang="et-EE" dirty="0"/>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endParaRPr lang="et-EE" dirty="0"/>
          </a:p>
        </p:txBody>
      </p:sp>
    </p:spTree>
    <p:extLst>
      <p:ext uri="{BB962C8B-B14F-4D97-AF65-F5344CB8AC3E}">
        <p14:creationId xmlns:p14="http://schemas.microsoft.com/office/powerpoint/2010/main" val="3784567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idinumbri kohatäide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F3D4B3-789B-4208-9E92-D34BA14C6D25}" type="slidenum">
              <a:rPr kumimoji="0" lang="et-E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t-E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8" name="Diagramm 7"/>
          <p:cNvGraphicFramePr>
            <a:graphicFrameLocks noGrp="1"/>
          </p:cNvGraphicFramePr>
          <p:nvPr>
            <p:extLst/>
          </p:nvPr>
        </p:nvGraphicFramePr>
        <p:xfrm>
          <a:off x="35496" y="381744"/>
          <a:ext cx="9001000" cy="6287616"/>
        </p:xfrm>
        <a:graphic>
          <a:graphicData uri="http://schemas.openxmlformats.org/drawingml/2006/chart">
            <c:chart xmlns:c="http://schemas.openxmlformats.org/drawingml/2006/chart" xmlns:r="http://schemas.openxmlformats.org/officeDocument/2006/relationships" r:id="rId2"/>
          </a:graphicData>
        </a:graphic>
      </p:graphicFrame>
      <p:sp>
        <p:nvSpPr>
          <p:cNvPr id="2" name="Oval 1"/>
          <p:cNvSpPr/>
          <p:nvPr/>
        </p:nvSpPr>
        <p:spPr>
          <a:xfrm>
            <a:off x="1835696" y="908720"/>
            <a:ext cx="1512168" cy="57606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991113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778098"/>
          </a:xfrm>
        </p:spPr>
        <p:txBody>
          <a:bodyPr>
            <a:normAutofit/>
          </a:bodyPr>
          <a:lstStyle/>
          <a:p>
            <a:r>
              <a:rPr lang="et-EE" sz="1800" b="1" dirty="0" smtClean="0">
                <a:solidFill>
                  <a:srgbClr val="1F497D">
                    <a:lumMod val="75000"/>
                  </a:srgbClr>
                </a:solidFill>
                <a:latin typeface="Times New Roman" panose="02020603050405020304" pitchFamily="18" charset="0"/>
                <a:cs typeface="Times New Roman" panose="02020603050405020304" pitchFamily="18" charset="0"/>
              </a:rPr>
              <a:t>Haiglate võrdlus 2021: PATSIENTIDE </a:t>
            </a:r>
            <a:r>
              <a:rPr lang="et-EE" sz="1800" b="1" dirty="0" smtClean="0">
                <a:solidFill>
                  <a:srgbClr val="1F497D">
                    <a:lumMod val="75000"/>
                  </a:srgbClr>
                </a:solidFill>
                <a:latin typeface="Times New Roman" panose="02020603050405020304" pitchFamily="18" charset="0"/>
                <a:cs typeface="Times New Roman" panose="02020603050405020304" pitchFamily="18" charset="0"/>
              </a:rPr>
              <a:t>LOJAALSUS </a:t>
            </a:r>
            <a:r>
              <a:rPr lang="et-EE" sz="1800" dirty="0" smtClean="0">
                <a:solidFill>
                  <a:srgbClr val="1F497D">
                    <a:lumMod val="75000"/>
                  </a:srgbClr>
                </a:solidFill>
                <a:latin typeface="Times New Roman" panose="02020603050405020304" pitchFamily="18" charset="0"/>
                <a:cs typeface="Times New Roman" panose="02020603050405020304" pitchFamily="18" charset="0"/>
              </a:rPr>
              <a:t/>
            </a:r>
            <a:br>
              <a:rPr lang="et-EE" sz="1800" dirty="0" smtClean="0">
                <a:solidFill>
                  <a:srgbClr val="1F497D">
                    <a:lumMod val="75000"/>
                  </a:srgbClr>
                </a:solidFill>
                <a:latin typeface="Times New Roman" panose="02020603050405020304" pitchFamily="18" charset="0"/>
                <a:cs typeface="Times New Roman" panose="02020603050405020304" pitchFamily="18" charset="0"/>
              </a:rPr>
            </a:br>
            <a:r>
              <a:rPr lang="et-EE" sz="1800" dirty="0" smtClean="0">
                <a:solidFill>
                  <a:srgbClr val="1F497D">
                    <a:lumMod val="75000"/>
                  </a:srgbClr>
                </a:solidFill>
                <a:latin typeface="Times New Roman" panose="02020603050405020304" pitchFamily="18" charset="0"/>
                <a:cs typeface="Times New Roman" panose="02020603050405020304" pitchFamily="18" charset="0"/>
              </a:rPr>
              <a:t>ehk kas pöördute </a:t>
            </a:r>
            <a:r>
              <a:rPr lang="et-EE" sz="1800" dirty="0">
                <a:solidFill>
                  <a:srgbClr val="1F497D">
                    <a:lumMod val="75000"/>
                  </a:srgbClr>
                </a:solidFill>
                <a:latin typeface="Times New Roman" panose="02020603050405020304" pitchFamily="18" charset="0"/>
                <a:cs typeface="Times New Roman" panose="02020603050405020304" pitchFamily="18" charset="0"/>
              </a:rPr>
              <a:t>taas samasse raviasutusse, kui Teil tekib vajadus haiglaravi järele?</a:t>
            </a:r>
            <a:endParaRPr lang="et-EE" sz="12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4" name="Slaidinumbri kohatäide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F3D4B3-789B-4208-9E92-D34BA14C6D25}" type="slidenum">
              <a:rPr kumimoji="0" lang="et-E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t-E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8" name="Sisu kohatäide 9"/>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4969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endParaRPr lang="et-EE"/>
          </a:p>
        </p:txBody>
      </p:sp>
      <p:sp>
        <p:nvSpPr>
          <p:cNvPr id="6" name="Chart Placeholder 5"/>
          <p:cNvSpPr>
            <a:spLocks noGrp="1"/>
          </p:cNvSpPr>
          <p:nvPr>
            <p:ph type="chart" sz="quarter" idx="11"/>
          </p:nvPr>
        </p:nvSpPr>
        <p:spPr/>
      </p:sp>
      <p:sp>
        <p:nvSpPr>
          <p:cNvPr id="7" name="Text Placeholder 6"/>
          <p:cNvSpPr>
            <a:spLocks noGrp="1"/>
          </p:cNvSpPr>
          <p:nvPr>
            <p:ph type="body" sz="quarter" idx="12"/>
          </p:nvPr>
        </p:nvSpPr>
        <p:spPr/>
        <p:txBody>
          <a:bodyPr/>
          <a:lstStyle/>
          <a:p>
            <a:endParaRPr lang="et-EE"/>
          </a:p>
        </p:txBody>
      </p:sp>
      <p:sp>
        <p:nvSpPr>
          <p:cNvPr id="2" name="Title 1"/>
          <p:cNvSpPr>
            <a:spLocks noGrp="1"/>
          </p:cNvSpPr>
          <p:nvPr>
            <p:ph type="title" idx="4294967295"/>
          </p:nvPr>
        </p:nvSpPr>
        <p:spPr>
          <a:xfrm>
            <a:off x="505439" y="299057"/>
            <a:ext cx="8229600" cy="1143000"/>
          </a:xfrm>
          <a:prstGeom prst="rect">
            <a:avLst/>
          </a:prstGeom>
        </p:spPr>
        <p:txBody>
          <a:bodyPr>
            <a:normAutofit/>
          </a:bodyPr>
          <a:lstStyle/>
          <a:p>
            <a:r>
              <a:rPr lang="fi-FI" sz="1800" b="1" dirty="0" smtClean="0">
                <a:solidFill>
                  <a:schemeClr val="tx2">
                    <a:lumMod val="75000"/>
                  </a:schemeClr>
                </a:solidFill>
                <a:latin typeface="Times New Roman" panose="02020603050405020304" pitchFamily="18" charset="0"/>
                <a:cs typeface="Times New Roman" panose="02020603050405020304" pitchFamily="18" charset="0"/>
              </a:rPr>
              <a:t>Rahulolu </a:t>
            </a:r>
            <a:r>
              <a:rPr lang="et-EE" sz="1800" b="1" dirty="0" smtClean="0">
                <a:solidFill>
                  <a:schemeClr val="tx2">
                    <a:lumMod val="75000"/>
                  </a:schemeClr>
                </a:solidFill>
                <a:latin typeface="Times New Roman" panose="02020603050405020304" pitchFamily="18" charset="0"/>
                <a:cs typeface="Times New Roman" panose="02020603050405020304" pitchFamily="18" charset="0"/>
              </a:rPr>
              <a:t>haiglasse vastuvõtuga 2006-2021</a:t>
            </a:r>
            <a:r>
              <a:rPr lang="fi-FI" sz="1800" b="1" dirty="0">
                <a:solidFill>
                  <a:schemeClr val="tx2">
                    <a:lumMod val="75000"/>
                  </a:schemeClr>
                </a:solidFill>
                <a:latin typeface="Times New Roman" panose="02020603050405020304" pitchFamily="18" charset="0"/>
                <a:cs typeface="Times New Roman" panose="02020603050405020304" pitchFamily="18" charset="0"/>
              </a:rPr>
              <a:t/>
            </a:r>
            <a:br>
              <a:rPr lang="fi-FI" sz="1800" b="1" dirty="0">
                <a:solidFill>
                  <a:schemeClr val="tx2">
                    <a:lumMod val="75000"/>
                  </a:schemeClr>
                </a:solidFill>
                <a:latin typeface="Times New Roman" panose="02020603050405020304" pitchFamily="18" charset="0"/>
                <a:cs typeface="Times New Roman" panose="02020603050405020304" pitchFamily="18" charset="0"/>
              </a:rPr>
            </a:br>
            <a:endParaRPr lang="et-EE" sz="1800" b="1" dirty="0">
              <a:solidFill>
                <a:schemeClr val="tx2">
                  <a:lumMod val="75000"/>
                </a:schemeClr>
              </a:solidFill>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592138" y="1268413"/>
            <a:ext cx="8551862" cy="4765675"/>
          </a:xfrm>
          <a:prstGeom prst="rect">
            <a:avLst/>
          </a:prstGeom>
        </p:spPr>
      </p:pic>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t-E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3025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endParaRPr lang="et-EE"/>
          </a:p>
        </p:txBody>
      </p:sp>
      <p:sp>
        <p:nvSpPr>
          <p:cNvPr id="6" name="Chart Placeholder 5"/>
          <p:cNvSpPr>
            <a:spLocks noGrp="1"/>
          </p:cNvSpPr>
          <p:nvPr>
            <p:ph type="chart" sz="quarter" idx="11"/>
          </p:nvPr>
        </p:nvSpPr>
        <p:spPr/>
      </p:sp>
      <p:sp>
        <p:nvSpPr>
          <p:cNvPr id="7" name="Text Placeholder 6"/>
          <p:cNvSpPr>
            <a:spLocks noGrp="1"/>
          </p:cNvSpPr>
          <p:nvPr>
            <p:ph type="body" sz="quarter" idx="12"/>
          </p:nvPr>
        </p:nvSpPr>
        <p:spPr/>
        <p:txBody>
          <a:bodyPr/>
          <a:lstStyle/>
          <a:p>
            <a:endParaRPr lang="et-EE" dirty="0"/>
          </a:p>
        </p:txBody>
      </p:sp>
      <p:sp>
        <p:nvSpPr>
          <p:cNvPr id="2" name="Title 1"/>
          <p:cNvSpPr>
            <a:spLocks noGrp="1"/>
          </p:cNvSpPr>
          <p:nvPr>
            <p:ph type="title" idx="4294967295"/>
          </p:nvPr>
        </p:nvSpPr>
        <p:spPr>
          <a:xfrm>
            <a:off x="551417" y="335758"/>
            <a:ext cx="8794750" cy="1143000"/>
          </a:xfrm>
          <a:prstGeom prst="rect">
            <a:avLst/>
          </a:prstGeom>
        </p:spPr>
        <p:txBody>
          <a:bodyPr>
            <a:normAutofit/>
          </a:bodyPr>
          <a:lstStyle/>
          <a:p>
            <a:r>
              <a:rPr lang="et-EE" sz="2000" b="1" dirty="0" smtClean="0">
                <a:solidFill>
                  <a:schemeClr val="tx2">
                    <a:lumMod val="75000"/>
                  </a:schemeClr>
                </a:solidFill>
                <a:latin typeface="Times New Roman" panose="02020603050405020304" pitchFamily="18" charset="0"/>
                <a:cs typeface="Times New Roman" panose="02020603050405020304" pitchFamily="18" charset="0"/>
              </a:rPr>
              <a:t>Rahulolu arstidega -</a:t>
            </a:r>
            <a:r>
              <a:rPr lang="fi-FI" sz="2000" b="1" dirty="0" smtClean="0">
                <a:solidFill>
                  <a:schemeClr val="tx2">
                    <a:lumMod val="75000"/>
                  </a:schemeClr>
                </a:solidFill>
                <a:latin typeface="Times New Roman" panose="02020603050405020304" pitchFamily="18" charset="0"/>
                <a:cs typeface="Times New Roman" panose="02020603050405020304" pitchFamily="18" charset="0"/>
              </a:rPr>
              <a:t> </a:t>
            </a:r>
            <a:r>
              <a:rPr lang="fi-FI" sz="2000" b="1" dirty="0">
                <a:solidFill>
                  <a:schemeClr val="tx2">
                    <a:lumMod val="75000"/>
                  </a:schemeClr>
                </a:solidFill>
                <a:latin typeface="Times New Roman" panose="02020603050405020304" pitchFamily="18" charset="0"/>
                <a:cs typeface="Times New Roman" panose="02020603050405020304" pitchFamily="18" charset="0"/>
              </a:rPr>
              <a:t>suhtlemine ja raviotsusesse kaasamine </a:t>
            </a:r>
            <a:r>
              <a:rPr lang="fi-FI" sz="2000" b="1" dirty="0" smtClean="0">
                <a:solidFill>
                  <a:schemeClr val="tx2">
                    <a:lumMod val="75000"/>
                  </a:schemeClr>
                </a:solidFill>
                <a:latin typeface="Times New Roman" panose="02020603050405020304" pitchFamily="18" charset="0"/>
                <a:cs typeface="Times New Roman" panose="02020603050405020304" pitchFamily="18" charset="0"/>
              </a:rPr>
              <a:t>2011</a:t>
            </a:r>
            <a:r>
              <a:rPr lang="et-EE" sz="2000" b="1" dirty="0" smtClean="0">
                <a:solidFill>
                  <a:schemeClr val="tx2">
                    <a:lumMod val="75000"/>
                  </a:schemeClr>
                </a:solidFill>
                <a:latin typeface="Times New Roman" panose="02020603050405020304" pitchFamily="18" charset="0"/>
                <a:cs typeface="Times New Roman" panose="02020603050405020304" pitchFamily="18" charset="0"/>
              </a:rPr>
              <a:t>-2021</a:t>
            </a:r>
            <a:r>
              <a:rPr lang="fi-FI" sz="2000" b="1" dirty="0" smtClean="0">
                <a:solidFill>
                  <a:schemeClr val="tx2">
                    <a:lumMod val="75000"/>
                  </a:schemeClr>
                </a:solidFill>
                <a:latin typeface="Times New Roman" panose="02020603050405020304" pitchFamily="18" charset="0"/>
                <a:cs typeface="Times New Roman" panose="02020603050405020304" pitchFamily="18" charset="0"/>
              </a:rPr>
              <a:t> </a:t>
            </a:r>
            <a:r>
              <a:rPr lang="fi-FI" sz="2000" dirty="0">
                <a:solidFill>
                  <a:schemeClr val="tx2">
                    <a:lumMod val="75000"/>
                  </a:schemeClr>
                </a:solidFill>
                <a:latin typeface="Times New Roman" panose="02020603050405020304" pitchFamily="18" charset="0"/>
                <a:cs typeface="Times New Roman" panose="02020603050405020304" pitchFamily="18" charset="0"/>
              </a:rPr>
              <a:t/>
            </a:r>
            <a:br>
              <a:rPr lang="fi-FI" sz="2000" dirty="0">
                <a:solidFill>
                  <a:schemeClr val="tx2">
                    <a:lumMod val="75000"/>
                  </a:schemeClr>
                </a:solidFill>
                <a:latin typeface="Times New Roman" panose="02020603050405020304" pitchFamily="18" charset="0"/>
                <a:cs typeface="Times New Roman" panose="02020603050405020304" pitchFamily="18" charset="0"/>
              </a:rPr>
            </a:br>
            <a:endParaRPr lang="et-EE" sz="2000" dirty="0">
              <a:solidFill>
                <a:schemeClr val="tx2">
                  <a:lumMod val="75000"/>
                </a:schemeClr>
              </a:solidFill>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557422" y="989912"/>
            <a:ext cx="6437313" cy="5240337"/>
          </a:xfrm>
          <a:prstGeom prst="rect">
            <a:avLst/>
          </a:prstGeom>
        </p:spPr>
      </p:pic>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endParaRPr lang="et-EE" dirty="0"/>
          </a:p>
        </p:txBody>
      </p:sp>
    </p:spTree>
    <p:extLst>
      <p:ext uri="{BB962C8B-B14F-4D97-AF65-F5344CB8AC3E}">
        <p14:creationId xmlns:p14="http://schemas.microsoft.com/office/powerpoint/2010/main" val="2649658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endParaRPr lang="et-EE"/>
          </a:p>
        </p:txBody>
      </p:sp>
      <p:sp>
        <p:nvSpPr>
          <p:cNvPr id="6" name="Chart Placeholder 5"/>
          <p:cNvSpPr>
            <a:spLocks noGrp="1"/>
          </p:cNvSpPr>
          <p:nvPr>
            <p:ph type="chart" sz="quarter" idx="11"/>
          </p:nvPr>
        </p:nvSpPr>
        <p:spPr/>
      </p:sp>
      <p:sp>
        <p:nvSpPr>
          <p:cNvPr id="7" name="Text Placeholder 6"/>
          <p:cNvSpPr>
            <a:spLocks noGrp="1"/>
          </p:cNvSpPr>
          <p:nvPr>
            <p:ph type="body" sz="quarter" idx="12"/>
          </p:nvPr>
        </p:nvSpPr>
        <p:spPr/>
        <p:txBody>
          <a:bodyPr/>
          <a:lstStyle/>
          <a:p>
            <a:endParaRPr lang="et-EE" dirty="0"/>
          </a:p>
        </p:txBody>
      </p:sp>
      <p:sp>
        <p:nvSpPr>
          <p:cNvPr id="2" name="Title 1"/>
          <p:cNvSpPr>
            <a:spLocks noGrp="1"/>
          </p:cNvSpPr>
          <p:nvPr>
            <p:ph type="title" idx="4294967295"/>
          </p:nvPr>
        </p:nvSpPr>
        <p:spPr>
          <a:xfrm>
            <a:off x="645319" y="264756"/>
            <a:ext cx="8229600" cy="1143000"/>
          </a:xfrm>
          <a:prstGeom prst="rect">
            <a:avLst/>
          </a:prstGeom>
        </p:spPr>
        <p:txBody>
          <a:bodyPr>
            <a:normAutofit/>
          </a:bodyPr>
          <a:lstStyle/>
          <a:p>
            <a:r>
              <a:rPr lang="et-EE" sz="1800" b="1" dirty="0" smtClean="0">
                <a:solidFill>
                  <a:schemeClr val="tx2">
                    <a:lumMod val="75000"/>
                  </a:schemeClr>
                </a:solidFill>
                <a:latin typeface="Times New Roman" panose="02020603050405020304" pitchFamily="18" charset="0"/>
                <a:cs typeface="Times New Roman" panose="02020603050405020304" pitchFamily="18" charset="0"/>
              </a:rPr>
              <a:t>Rahulolu arstidega – usaldusväärsus, oskused </a:t>
            </a:r>
            <a:r>
              <a:rPr lang="et-EE" sz="1800" b="1" dirty="0">
                <a:solidFill>
                  <a:schemeClr val="tx2">
                    <a:lumMod val="75000"/>
                  </a:schemeClr>
                </a:solidFill>
                <a:latin typeface="Times New Roman" panose="02020603050405020304" pitchFamily="18" charset="0"/>
                <a:cs typeface="Times New Roman" panose="02020603050405020304" pitchFamily="18" charset="0"/>
              </a:rPr>
              <a:t>ning </a:t>
            </a:r>
            <a:r>
              <a:rPr lang="et-EE" sz="1800" b="1" dirty="0" smtClean="0">
                <a:solidFill>
                  <a:schemeClr val="tx2">
                    <a:lumMod val="75000"/>
                  </a:schemeClr>
                </a:solidFill>
                <a:latin typeface="Times New Roman" panose="02020603050405020304" pitchFamily="18" charset="0"/>
                <a:cs typeface="Times New Roman" panose="02020603050405020304" pitchFamily="18" charset="0"/>
              </a:rPr>
              <a:t>viisakus 2006-2021</a:t>
            </a:r>
            <a:endParaRPr lang="et-EE" sz="1800" b="1" dirty="0">
              <a:solidFill>
                <a:schemeClr val="tx2">
                  <a:lumMod val="75000"/>
                </a:schemeClr>
              </a:solidFill>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291431" y="736235"/>
            <a:ext cx="6937375" cy="5534025"/>
          </a:xfrm>
          <a:prstGeom prst="rect">
            <a:avLst/>
          </a:prstGeom>
        </p:spPr>
      </p:pic>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endParaRPr lang="et-EE" dirty="0"/>
          </a:p>
        </p:txBody>
      </p:sp>
    </p:spTree>
    <p:extLst>
      <p:ext uri="{BB962C8B-B14F-4D97-AF65-F5344CB8AC3E}">
        <p14:creationId xmlns:p14="http://schemas.microsoft.com/office/powerpoint/2010/main" val="1320347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endParaRPr lang="et-EE"/>
          </a:p>
        </p:txBody>
      </p:sp>
      <p:sp>
        <p:nvSpPr>
          <p:cNvPr id="6" name="Chart Placeholder 5"/>
          <p:cNvSpPr>
            <a:spLocks noGrp="1"/>
          </p:cNvSpPr>
          <p:nvPr>
            <p:ph type="chart" sz="quarter" idx="11"/>
          </p:nvPr>
        </p:nvSpPr>
        <p:spPr/>
      </p:sp>
      <p:sp>
        <p:nvSpPr>
          <p:cNvPr id="7" name="Text Placeholder 6"/>
          <p:cNvSpPr>
            <a:spLocks noGrp="1"/>
          </p:cNvSpPr>
          <p:nvPr>
            <p:ph type="body" sz="quarter" idx="12"/>
          </p:nvPr>
        </p:nvSpPr>
        <p:spPr/>
        <p:txBody>
          <a:bodyPr/>
          <a:lstStyle/>
          <a:p>
            <a:endParaRPr lang="et-EE"/>
          </a:p>
        </p:txBody>
      </p:sp>
      <p:sp>
        <p:nvSpPr>
          <p:cNvPr id="2" name="Title 1"/>
          <p:cNvSpPr>
            <a:spLocks noGrp="1"/>
          </p:cNvSpPr>
          <p:nvPr>
            <p:ph type="title" idx="4294967295"/>
          </p:nvPr>
        </p:nvSpPr>
        <p:spPr>
          <a:xfrm>
            <a:off x="323528" y="350046"/>
            <a:ext cx="8578850" cy="1143000"/>
          </a:xfrm>
          <a:prstGeom prst="rect">
            <a:avLst/>
          </a:prstGeom>
        </p:spPr>
        <p:txBody>
          <a:bodyPr>
            <a:normAutofit/>
          </a:bodyPr>
          <a:lstStyle/>
          <a:p>
            <a:r>
              <a:rPr lang="et-EE" sz="2000" b="1" dirty="0" smtClean="0">
                <a:solidFill>
                  <a:schemeClr val="tx2">
                    <a:lumMod val="75000"/>
                  </a:schemeClr>
                </a:solidFill>
                <a:latin typeface="Times New Roman" panose="02020603050405020304" pitchFamily="18" charset="0"/>
                <a:cs typeface="Times New Roman" panose="02020603050405020304" pitchFamily="18" charset="0"/>
              </a:rPr>
              <a:t>Rahulolu õdedega - </a:t>
            </a:r>
            <a:r>
              <a:rPr lang="fi-FI" sz="2000" b="1" dirty="0" smtClean="0">
                <a:solidFill>
                  <a:schemeClr val="tx2">
                    <a:lumMod val="75000"/>
                  </a:schemeClr>
                </a:solidFill>
                <a:latin typeface="Times New Roman" panose="02020603050405020304" pitchFamily="18" charset="0"/>
                <a:cs typeface="Times New Roman" panose="02020603050405020304" pitchFamily="18" charset="0"/>
              </a:rPr>
              <a:t>patsiendi </a:t>
            </a:r>
            <a:r>
              <a:rPr lang="fi-FI" sz="2000" b="1" dirty="0">
                <a:solidFill>
                  <a:schemeClr val="tx2">
                    <a:lumMod val="75000"/>
                  </a:schemeClr>
                </a:solidFill>
                <a:latin typeface="Times New Roman" panose="02020603050405020304" pitchFamily="18" charset="0"/>
                <a:cs typeface="Times New Roman" panose="02020603050405020304" pitchFamily="18" charset="0"/>
              </a:rPr>
              <a:t>vajaduste </a:t>
            </a:r>
            <a:r>
              <a:rPr lang="fi-FI" sz="2000" b="1" dirty="0" smtClean="0">
                <a:solidFill>
                  <a:schemeClr val="tx2">
                    <a:lumMod val="75000"/>
                  </a:schemeClr>
                </a:solidFill>
                <a:latin typeface="Times New Roman" panose="02020603050405020304" pitchFamily="18" charset="0"/>
                <a:cs typeface="Times New Roman" panose="02020603050405020304" pitchFamily="18" charset="0"/>
              </a:rPr>
              <a:t>mõistmi</a:t>
            </a:r>
            <a:r>
              <a:rPr lang="et-EE" sz="2000" b="1" dirty="0" err="1" smtClean="0">
                <a:solidFill>
                  <a:schemeClr val="tx2">
                    <a:lumMod val="75000"/>
                  </a:schemeClr>
                </a:solidFill>
                <a:latin typeface="Times New Roman" panose="02020603050405020304" pitchFamily="18" charset="0"/>
                <a:cs typeface="Times New Roman" panose="02020603050405020304" pitchFamily="18" charset="0"/>
              </a:rPr>
              <a:t>ne</a:t>
            </a:r>
            <a:r>
              <a:rPr lang="fi-FI" sz="2000" b="1" dirty="0" smtClean="0">
                <a:solidFill>
                  <a:schemeClr val="tx2">
                    <a:lumMod val="75000"/>
                  </a:schemeClr>
                </a:solidFill>
                <a:latin typeface="Times New Roman" panose="02020603050405020304" pitchFamily="18" charset="0"/>
                <a:cs typeface="Times New Roman" panose="02020603050405020304" pitchFamily="18" charset="0"/>
              </a:rPr>
              <a:t> </a:t>
            </a:r>
            <a:r>
              <a:rPr lang="fi-FI" sz="2000" b="1" dirty="0">
                <a:solidFill>
                  <a:schemeClr val="tx2">
                    <a:lumMod val="75000"/>
                  </a:schemeClr>
                </a:solidFill>
                <a:latin typeface="Times New Roman" panose="02020603050405020304" pitchFamily="18" charset="0"/>
                <a:cs typeface="Times New Roman" panose="02020603050405020304" pitchFamily="18" charset="0"/>
              </a:rPr>
              <a:t>ja neile </a:t>
            </a:r>
            <a:r>
              <a:rPr lang="fi-FI" sz="2000" b="1" dirty="0" smtClean="0">
                <a:solidFill>
                  <a:schemeClr val="tx2">
                    <a:lumMod val="75000"/>
                  </a:schemeClr>
                </a:solidFill>
                <a:latin typeface="Times New Roman" panose="02020603050405020304" pitchFamily="18" charset="0"/>
                <a:cs typeface="Times New Roman" panose="02020603050405020304" pitchFamily="18" charset="0"/>
              </a:rPr>
              <a:t>vastami</a:t>
            </a:r>
            <a:r>
              <a:rPr lang="et-EE" sz="2000" b="1" dirty="0" err="1" smtClean="0">
                <a:solidFill>
                  <a:schemeClr val="tx2">
                    <a:lumMod val="75000"/>
                  </a:schemeClr>
                </a:solidFill>
                <a:latin typeface="Times New Roman" panose="02020603050405020304" pitchFamily="18" charset="0"/>
                <a:cs typeface="Times New Roman" panose="02020603050405020304" pitchFamily="18" charset="0"/>
              </a:rPr>
              <a:t>ne</a:t>
            </a:r>
            <a:r>
              <a:rPr lang="et-EE" sz="2000" b="1" dirty="0" smtClean="0">
                <a:solidFill>
                  <a:schemeClr val="tx2">
                    <a:lumMod val="75000"/>
                  </a:schemeClr>
                </a:solidFill>
                <a:latin typeface="Times New Roman" panose="02020603050405020304" pitchFamily="18" charset="0"/>
                <a:cs typeface="Times New Roman" panose="02020603050405020304" pitchFamily="18" charset="0"/>
              </a:rPr>
              <a:t>   </a:t>
            </a:r>
            <a:br>
              <a:rPr lang="et-EE" sz="2000" b="1" dirty="0" smtClean="0">
                <a:solidFill>
                  <a:schemeClr val="tx2">
                    <a:lumMod val="75000"/>
                  </a:schemeClr>
                </a:solidFill>
                <a:latin typeface="Times New Roman" panose="02020603050405020304" pitchFamily="18" charset="0"/>
                <a:cs typeface="Times New Roman" panose="02020603050405020304" pitchFamily="18" charset="0"/>
              </a:rPr>
            </a:br>
            <a:r>
              <a:rPr lang="et-EE" sz="2000" b="1" dirty="0" smtClean="0">
                <a:solidFill>
                  <a:schemeClr val="tx2">
                    <a:lumMod val="75000"/>
                  </a:schemeClr>
                </a:solidFill>
                <a:latin typeface="Times New Roman" panose="02020603050405020304" pitchFamily="18" charset="0"/>
                <a:cs typeface="Times New Roman" panose="02020603050405020304" pitchFamily="18" charset="0"/>
              </a:rPr>
              <a:t>                                                          2006-2021</a:t>
            </a:r>
            <a:r>
              <a:rPr lang="fi-FI" sz="2000" b="1" dirty="0">
                <a:solidFill>
                  <a:schemeClr val="tx2">
                    <a:lumMod val="75000"/>
                  </a:schemeClr>
                </a:solidFill>
                <a:latin typeface="Times New Roman" panose="02020603050405020304" pitchFamily="18" charset="0"/>
                <a:cs typeface="Times New Roman" panose="02020603050405020304" pitchFamily="18" charset="0"/>
              </a:rPr>
              <a:t/>
            </a:r>
            <a:br>
              <a:rPr lang="fi-FI" sz="2000" b="1" dirty="0">
                <a:solidFill>
                  <a:schemeClr val="tx2">
                    <a:lumMod val="75000"/>
                  </a:schemeClr>
                </a:solidFill>
                <a:latin typeface="Times New Roman" panose="02020603050405020304" pitchFamily="18" charset="0"/>
                <a:cs typeface="Times New Roman" panose="02020603050405020304" pitchFamily="18" charset="0"/>
              </a:rPr>
            </a:br>
            <a:endParaRPr lang="et-EE" sz="2000" b="1" dirty="0">
              <a:solidFill>
                <a:schemeClr val="tx2">
                  <a:lumMod val="75000"/>
                </a:schemeClr>
              </a:solidFill>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1000521" y="955856"/>
            <a:ext cx="6873875" cy="5284788"/>
          </a:xfrm>
          <a:prstGeom prst="rect">
            <a:avLst/>
          </a:prstGeom>
        </p:spPr>
      </p:pic>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t-E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17312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ERH16_9">
  <a:themeElements>
    <a:clrScheme name="PERH">
      <a:dk1>
        <a:srgbClr val="2F2F2F"/>
      </a:dk1>
      <a:lt1>
        <a:srgbClr val="FFFFFF"/>
      </a:lt1>
      <a:dk2>
        <a:srgbClr val="808080"/>
      </a:dk2>
      <a:lt2>
        <a:srgbClr val="F0F0F0"/>
      </a:lt2>
      <a:accent1>
        <a:srgbClr val="D50000"/>
      </a:accent1>
      <a:accent2>
        <a:srgbClr val="003478"/>
      </a:accent2>
      <a:accent3>
        <a:srgbClr val="FF8861"/>
      </a:accent3>
      <a:accent4>
        <a:srgbClr val="6EFFF5"/>
      </a:accent4>
      <a:accent5>
        <a:srgbClr val="FFDA61"/>
      </a:accent5>
      <a:accent6>
        <a:srgbClr val="7AFF97"/>
      </a:accent6>
      <a:hlink>
        <a:srgbClr val="D50000"/>
      </a:hlink>
      <a:folHlink>
        <a:srgbClr val="003478"/>
      </a:folHlink>
    </a:clrScheme>
    <a:fontScheme name="PER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RH16_9" id="{A7C4774E-21E3-4870-ADEA-CCC7524DA4C8}" vid="{59F92E5B-4AF4-49FB-B3DE-A3F1A1AFA670}"/>
    </a:ext>
  </a:extLst>
</a:theme>
</file>

<file path=ppt/theme/theme3.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C01EC9AB8885549B0AFED6B148DFE4B" ma:contentTypeVersion="11" ma:contentTypeDescription="Create a new document." ma:contentTypeScope="" ma:versionID="e31a6e3338a9a9df6238689d2af5fb1f">
  <xsd:schema xmlns:xsd="http://www.w3.org/2001/XMLSchema" xmlns:xs="http://www.w3.org/2001/XMLSchema" xmlns:p="http://schemas.microsoft.com/office/2006/metadata/properties" xmlns:ns3="afcb6029-a027-4ce7-bdc2-97c2fffa0f69" xmlns:ns4="34138c95-5755-40e9-9446-209924727e8f" targetNamespace="http://schemas.microsoft.com/office/2006/metadata/properties" ma:root="true" ma:fieldsID="0bb71dc6d88204df69f91a662fac1afc" ns3:_="" ns4:_="">
    <xsd:import namespace="afcb6029-a027-4ce7-bdc2-97c2fffa0f69"/>
    <xsd:import namespace="34138c95-5755-40e9-9446-209924727e8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cb6029-a027-4ce7-bdc2-97c2fffa0f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4138c95-5755-40e9-9446-209924727e8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68AC68-DE79-44EA-96C8-7E83893049DF}">
  <ds:schemaRefs>
    <ds:schemaRef ds:uri="http://schemas.microsoft.com/sharepoint/v3/contenttype/forms"/>
  </ds:schemaRefs>
</ds:datastoreItem>
</file>

<file path=customXml/itemProps2.xml><?xml version="1.0" encoding="utf-8"?>
<ds:datastoreItem xmlns:ds="http://schemas.openxmlformats.org/officeDocument/2006/customXml" ds:itemID="{87E92BEF-D32C-4BE1-9DF9-CFD6CC75CE9C}">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34138c95-5755-40e9-9446-209924727e8f"/>
    <ds:schemaRef ds:uri="http://purl.org/dc/terms/"/>
    <ds:schemaRef ds:uri="http://schemas.openxmlformats.org/package/2006/metadata/core-properties"/>
    <ds:schemaRef ds:uri="http://purl.org/dc/dcmitype/"/>
    <ds:schemaRef ds:uri="afcb6029-a027-4ce7-bdc2-97c2fffa0f69"/>
    <ds:schemaRef ds:uri="http://www.w3.org/XML/1998/namespace"/>
  </ds:schemaRefs>
</ds:datastoreItem>
</file>

<file path=customXml/itemProps3.xml><?xml version="1.0" encoding="utf-8"?>
<ds:datastoreItem xmlns:ds="http://schemas.openxmlformats.org/officeDocument/2006/customXml" ds:itemID="{94E12631-7ECE-4C87-A973-24494CEBBD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cb6029-a027-4ce7-bdc2-97c2fffa0f69"/>
    <ds:schemaRef ds:uri="34138c95-5755-40e9-9446-209924727e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155386</TotalTime>
  <Words>972</Words>
  <Application>Microsoft Office PowerPoint</Application>
  <PresentationFormat>On-screen Show (4:3)</PresentationFormat>
  <Paragraphs>114</Paragraphs>
  <Slides>18</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Times New Roman</vt:lpstr>
      <vt:lpstr>Tarkvarakomplekti Office kujundus</vt:lpstr>
      <vt:lpstr>PERH16_9</vt:lpstr>
      <vt:lpstr>Põhja-Eesti Regionaalhaigla  statsionaarsete patsientide 2021. aasta rahulolu uuringu tulemused   </vt:lpstr>
      <vt:lpstr>Rahuloluuuringu taust ja metoodika</vt:lpstr>
      <vt:lpstr>2021 uuringu aeg, valim ja osalus</vt:lpstr>
      <vt:lpstr>PowerPoint Presentation</vt:lpstr>
      <vt:lpstr>Haiglate võrdlus 2021: PATSIENTIDE LOJAALSUS  ehk kas pöördute taas samasse raviasutusse, kui Teil tekib vajadus haiglaravi järele?</vt:lpstr>
      <vt:lpstr>Rahulolu haiglasse vastuvõtuga 2006-2021 </vt:lpstr>
      <vt:lpstr>Rahulolu arstidega - suhtlemine ja raviotsusesse kaasamine 2011-2021  </vt:lpstr>
      <vt:lpstr>Rahulolu arstidega – usaldusväärsus, oskused ning viisakus 2006-2021</vt:lpstr>
      <vt:lpstr>Rahulolu õdedega - patsiendi vajaduste mõistmine ja neile vastamine                                                              2006-2021 </vt:lpstr>
      <vt:lpstr>Rahulolu õdedega - viisakus ja professionaalsus 2006-2021</vt:lpstr>
      <vt:lpstr>Rahulolu haiglaga - palatisse abi kutsumise võimalused ja ruumide puhtus                                                                    2006-2021 </vt:lpstr>
      <vt:lpstr>Rahulolu haiglatoiduga 2006-2021</vt:lpstr>
      <vt:lpstr>PowerPoint Presentation</vt:lpstr>
      <vt:lpstr>Kommentaarid – u 30% vastanutest </vt:lpstr>
      <vt:lpstr>PERH - Patsientide üldise rahulolu seos erinevate rahulolu teguritega 2021</vt:lpstr>
      <vt:lpstr>Regionaalhaigla peamised parendusvaldkonna statsionaarsete patsientide rahulolu kasvatamiseks</vt:lpstr>
      <vt:lpstr>PowerPoint Presentation</vt:lpstr>
      <vt:lpstr>PowerPoint Presentation</vt:lpstr>
    </vt:vector>
  </TitlesOfParts>
  <Company>Tartu Ülikooli Kliinikum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Vaike Soodla</dc:creator>
  <cp:lastModifiedBy>Anneli Habicht - PERH</cp:lastModifiedBy>
  <cp:revision>669</cp:revision>
  <cp:lastPrinted>2022-04-12T10:15:51Z</cp:lastPrinted>
  <dcterms:created xsi:type="dcterms:W3CDTF">2012-12-19T07:28:19Z</dcterms:created>
  <dcterms:modified xsi:type="dcterms:W3CDTF">2022-04-14T05:33:01Z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0x0101009C01EC9AB8885549B0AFED6B148DFE4B</vt:lpwstr>
  </property>
</Properties>
</file>