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62" r:id="rId4"/>
    <p:sldId id="258" r:id="rId5"/>
    <p:sldId id="265" r:id="rId6"/>
    <p:sldId id="263" r:id="rId7"/>
    <p:sldId id="259" r:id="rId8"/>
    <p:sldId id="261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0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2856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9E963-426C-9945-87C0-B7A69EE7425E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8F82A-D65A-804D-8F94-3429E320E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53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9E963-426C-9945-87C0-B7A69EE7425E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8F82A-D65A-804D-8F94-3429E320E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023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9E963-426C-9945-87C0-B7A69EE7425E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8F82A-D65A-804D-8F94-3429E320E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76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9E963-426C-9945-87C0-B7A69EE7425E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8F82A-D65A-804D-8F94-3429E320E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83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9E963-426C-9945-87C0-B7A69EE7425E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8F82A-D65A-804D-8F94-3429E320E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032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9E963-426C-9945-87C0-B7A69EE7425E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8F82A-D65A-804D-8F94-3429E320E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837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9E963-426C-9945-87C0-B7A69EE7425E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8F82A-D65A-804D-8F94-3429E320E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80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9E963-426C-9945-87C0-B7A69EE7425E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8F82A-D65A-804D-8F94-3429E320E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766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9E963-426C-9945-87C0-B7A69EE7425E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8F82A-D65A-804D-8F94-3429E320E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327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9E963-426C-9945-87C0-B7A69EE7425E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8F82A-D65A-804D-8F94-3429E320E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39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9E963-426C-9945-87C0-B7A69EE7425E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8F82A-D65A-804D-8F94-3429E320E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45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9E963-426C-9945-87C0-B7A69EE7425E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8F82A-D65A-804D-8F94-3429E320E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85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t-EE" sz="4000" b="1" dirty="0" smtClean="0">
                <a:solidFill>
                  <a:srgbClr val="8F053F"/>
                </a:solidFill>
                <a:latin typeface="Gill Sans"/>
                <a:cs typeface="Gill Sans"/>
              </a:rPr>
              <a:t>Õendusjuhtide ja õdede emotsionaalne heaolu ning seos töö tulemuslikkusega</a:t>
            </a:r>
            <a:endParaRPr lang="et-EE" sz="4000" b="1" dirty="0">
              <a:solidFill>
                <a:srgbClr val="8F053F"/>
              </a:solidFill>
              <a:latin typeface="Gill Sans"/>
              <a:cs typeface="Gill San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t-EE" sz="2800" b="1" i="1" smtClean="0">
                <a:latin typeface="Gill Sans"/>
                <a:cs typeface="Gill Sans"/>
              </a:rPr>
              <a:t>Professor Mare Teichmann </a:t>
            </a:r>
            <a:r>
              <a:rPr lang="et-EE" sz="2800" i="1" smtClean="0">
                <a:latin typeface="Gill Sans"/>
                <a:cs typeface="Gill Sans"/>
              </a:rPr>
              <a:t>(PhD)</a:t>
            </a:r>
          </a:p>
          <a:p>
            <a:r>
              <a:rPr lang="et-EE" sz="2800" smtClean="0">
                <a:latin typeface="Gill Sans"/>
                <a:cs typeface="Gill Sans"/>
              </a:rPr>
              <a:t>Tallinna Tehnikaülikool </a:t>
            </a:r>
          </a:p>
          <a:p>
            <a:r>
              <a:rPr lang="et-EE" sz="2800" smtClean="0">
                <a:latin typeface="Gill Sans"/>
                <a:cs typeface="Gill Sans"/>
              </a:rPr>
              <a:t>Sileesia Ülikool</a:t>
            </a:r>
            <a:endParaRPr lang="et-EE" sz="2800">
              <a:latin typeface="Gill Sans"/>
              <a:cs typeface="Gill Sans"/>
            </a:endParaRPr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8600"/>
            <a:ext cx="42545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999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8F053F"/>
                </a:solidFill>
                <a:latin typeface="Gill Sans"/>
                <a:cs typeface="Gill Sans"/>
              </a:rPr>
              <a:t>Uuring</a:t>
            </a:r>
            <a:r>
              <a:rPr lang="en-US" sz="3200" b="1" dirty="0" smtClean="0">
                <a:solidFill>
                  <a:srgbClr val="8F053F"/>
                </a:solidFill>
                <a:latin typeface="Gill Sans"/>
                <a:cs typeface="Gill Sans"/>
              </a:rPr>
              <a:t> </a:t>
            </a:r>
            <a:r>
              <a:rPr lang="en-US" sz="3200" b="1" dirty="0" err="1" smtClean="0">
                <a:solidFill>
                  <a:srgbClr val="8F053F"/>
                </a:solidFill>
                <a:latin typeface="Gill Sans"/>
                <a:cs typeface="Gill Sans"/>
              </a:rPr>
              <a:t>PERHis</a:t>
            </a:r>
            <a:r>
              <a:rPr lang="en-US" sz="3200" b="1" dirty="0" smtClean="0">
                <a:solidFill>
                  <a:srgbClr val="8F053F"/>
                </a:solidFill>
                <a:latin typeface="Gill Sans"/>
                <a:cs typeface="Gill Sans"/>
              </a:rPr>
              <a:t> </a:t>
            </a:r>
            <a:r>
              <a:rPr lang="en-US" sz="1800" i="1" dirty="0" smtClean="0">
                <a:solidFill>
                  <a:srgbClr val="8F053F"/>
                </a:solidFill>
                <a:latin typeface="Gill Sans"/>
                <a:cs typeface="Gill Sans"/>
              </a:rPr>
              <a:t>(2016)</a:t>
            </a:r>
            <a:endParaRPr lang="en-US" sz="1800" i="1" dirty="0">
              <a:solidFill>
                <a:srgbClr val="8F053F"/>
              </a:solidFill>
              <a:latin typeface="Gill Sans"/>
              <a:cs typeface="Gill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sz="2400" dirty="0" smtClean="0">
                <a:latin typeface="Gill Sans"/>
                <a:cs typeface="Gill Sans"/>
              </a:rPr>
              <a:t>Uuring viidi läbi 2016 aasta esimeses kvartalis</a:t>
            </a:r>
          </a:p>
          <a:p>
            <a:pPr marL="0" indent="0">
              <a:buNone/>
            </a:pPr>
            <a:r>
              <a:rPr lang="et-EE" sz="2400" dirty="0" smtClean="0">
                <a:latin typeface="Gill Sans"/>
                <a:cs typeface="Gill Sans"/>
              </a:rPr>
              <a:t>Uuringus osales: N=219 õendusjuhti ja õde</a:t>
            </a:r>
          </a:p>
          <a:p>
            <a:pPr marL="0" indent="0">
              <a:buNone/>
            </a:pPr>
            <a:r>
              <a:rPr lang="et-EE" sz="2400" dirty="0" smtClean="0">
                <a:latin typeface="Gill Sans"/>
                <a:cs typeface="Gill Sans"/>
              </a:rPr>
              <a:t>Keskmine vanus: 40.44 ±10.22 aastat</a:t>
            </a:r>
          </a:p>
          <a:p>
            <a:pPr marL="0" indent="0">
              <a:buNone/>
            </a:pPr>
            <a:r>
              <a:rPr lang="et-EE" sz="2400" dirty="0" smtClean="0">
                <a:latin typeface="Gill Sans"/>
                <a:cs typeface="Gill Sans"/>
              </a:rPr>
              <a:t>Sugu: 96% naised</a:t>
            </a:r>
          </a:p>
          <a:p>
            <a:pPr marL="0" indent="0">
              <a:buNone/>
            </a:pPr>
            <a:r>
              <a:rPr lang="et-EE" sz="2400" dirty="0" smtClean="0">
                <a:latin typeface="Gill Sans"/>
                <a:cs typeface="Gill Sans"/>
              </a:rPr>
              <a:t>Töötanud ametikohal: 9.80 ±9.27 aastat</a:t>
            </a:r>
          </a:p>
          <a:p>
            <a:pPr marL="0" indent="0">
              <a:buNone/>
            </a:pPr>
            <a:r>
              <a:rPr lang="et-EE" sz="2400" dirty="0" smtClean="0">
                <a:latin typeface="Gill Sans"/>
                <a:cs typeface="Gill Sans"/>
              </a:rPr>
              <a:t>Metoodikad </a:t>
            </a:r>
            <a:r>
              <a:rPr lang="et-EE" sz="1800" i="1" dirty="0" smtClean="0">
                <a:latin typeface="Gill Sans"/>
                <a:cs typeface="Gill Sans"/>
              </a:rPr>
              <a:t>(</a:t>
            </a:r>
            <a:r>
              <a:rPr lang="en-US" sz="1800" i="1" dirty="0"/>
              <a:t>N=</a:t>
            </a:r>
            <a:r>
              <a:rPr lang="en-US" sz="1800" i="1" dirty="0" smtClean="0"/>
              <a:t>974)</a:t>
            </a:r>
            <a:r>
              <a:rPr lang="et-EE" sz="1800" i="1" dirty="0" smtClean="0">
                <a:latin typeface="Gill Sans"/>
                <a:cs typeface="Gill Sans"/>
              </a:rPr>
              <a:t>: </a:t>
            </a:r>
          </a:p>
          <a:p>
            <a:pPr marL="0" indent="0">
              <a:buNone/>
            </a:pPr>
            <a:r>
              <a:rPr lang="en-US" sz="2400" dirty="0" err="1" smtClean="0"/>
              <a:t>Tööalase</a:t>
            </a:r>
            <a:r>
              <a:rPr lang="en-US" sz="2400" dirty="0" smtClean="0"/>
              <a:t> </a:t>
            </a:r>
            <a:r>
              <a:rPr lang="en-US" sz="2400" dirty="0" err="1" smtClean="0"/>
              <a:t>emotsionaalse</a:t>
            </a:r>
            <a:r>
              <a:rPr lang="en-US" sz="2400" dirty="0" smtClean="0"/>
              <a:t> </a:t>
            </a:r>
            <a:r>
              <a:rPr lang="en-US" sz="2400" dirty="0" err="1" smtClean="0"/>
              <a:t>heaolu</a:t>
            </a:r>
            <a:r>
              <a:rPr lang="en-US" sz="2400" dirty="0" smtClean="0"/>
              <a:t> </a:t>
            </a:r>
            <a:r>
              <a:rPr lang="en-US" sz="2400" i="1" dirty="0" err="1" smtClean="0">
                <a:latin typeface="Gill Sans"/>
                <a:cs typeface="Gill Sans"/>
              </a:rPr>
              <a:t>skaala</a:t>
            </a:r>
            <a:r>
              <a:rPr lang="en-US" sz="2400" i="1" dirty="0" smtClean="0">
                <a:latin typeface="Gill Sans"/>
                <a:cs typeface="Gill Sans"/>
              </a:rPr>
              <a:t> </a:t>
            </a:r>
          </a:p>
          <a:p>
            <a:pPr marL="0" indent="0">
              <a:buNone/>
            </a:pPr>
            <a:r>
              <a:rPr lang="en-US" sz="1800" i="1" dirty="0" smtClean="0">
                <a:latin typeface="Gill Sans"/>
                <a:cs typeface="Gill Sans"/>
              </a:rPr>
              <a:t>(Work </a:t>
            </a:r>
            <a:r>
              <a:rPr lang="en-US" sz="1800" i="1" dirty="0">
                <a:latin typeface="Gill Sans"/>
                <a:cs typeface="Gill Sans"/>
              </a:rPr>
              <a:t>Related Emotional Wellbeing </a:t>
            </a:r>
            <a:r>
              <a:rPr lang="en-US" sz="1800" i="1" dirty="0" smtClean="0">
                <a:latin typeface="Gill Sans"/>
                <a:cs typeface="Gill Sans"/>
              </a:rPr>
              <a:t>Scale, WEWS</a:t>
            </a:r>
            <a:r>
              <a:rPr lang="en-US" sz="1800" i="1" dirty="0">
                <a:latin typeface="Gill Sans"/>
                <a:cs typeface="Gill Sans"/>
              </a:rPr>
              <a:t>) </a:t>
            </a:r>
            <a:endParaRPr lang="et-EE" sz="1800" i="1" dirty="0" smtClean="0">
              <a:latin typeface="Gill Sans"/>
              <a:cs typeface="Gill Sans"/>
            </a:endParaRPr>
          </a:p>
          <a:p>
            <a:pPr marL="0" indent="0">
              <a:buNone/>
            </a:pPr>
            <a:r>
              <a:rPr lang="en-US" sz="2400" dirty="0" err="1" smtClean="0"/>
              <a:t>Tajutud</a:t>
            </a:r>
            <a:r>
              <a:rPr lang="en-US" sz="2400" dirty="0" smtClean="0"/>
              <a:t> </a:t>
            </a:r>
            <a:r>
              <a:rPr lang="en-US" sz="2400" dirty="0" err="1" smtClean="0"/>
              <a:t>tulemuslikkuse</a:t>
            </a:r>
            <a:r>
              <a:rPr lang="en-US" sz="2400" dirty="0" smtClean="0"/>
              <a:t> </a:t>
            </a:r>
            <a:r>
              <a:rPr lang="en-US" sz="2400" dirty="0" err="1" smtClean="0"/>
              <a:t>skaala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1800" i="1" dirty="0" smtClean="0"/>
              <a:t>(Perceived </a:t>
            </a:r>
            <a:r>
              <a:rPr lang="en-US" sz="1800" i="1" dirty="0"/>
              <a:t>Performance </a:t>
            </a:r>
            <a:r>
              <a:rPr lang="en-US" sz="1800" i="1" dirty="0" smtClean="0"/>
              <a:t>Scale, PPS</a:t>
            </a:r>
            <a:r>
              <a:rPr lang="en-US" sz="1800" i="1" dirty="0"/>
              <a:t>) </a:t>
            </a:r>
            <a:endParaRPr lang="et-EE" sz="1800" i="1" dirty="0" smtClean="0">
              <a:latin typeface="Gill Sans"/>
              <a:cs typeface="Gill Sans"/>
            </a:endParaRPr>
          </a:p>
          <a:p>
            <a:pPr marL="0" indent="0">
              <a:buNone/>
            </a:pPr>
            <a:endParaRPr lang="en-US" sz="2400" dirty="0">
              <a:latin typeface="Gill Sans"/>
              <a:cs typeface="Gill Sans"/>
            </a:endParaRPr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841" y="4347512"/>
            <a:ext cx="2375062" cy="1778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362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Shot 2016-11-12 at 7.09.0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68" y="1423271"/>
            <a:ext cx="4953344" cy="492794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24903" y="692776"/>
            <a:ext cx="6962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Gill Sans"/>
                <a:cs typeface="Gill Sans"/>
              </a:rPr>
              <a:t>(Wellness - </a:t>
            </a:r>
            <a:r>
              <a:rPr lang="en-US" i="1" dirty="0">
                <a:latin typeface="Gill Sans"/>
                <a:cs typeface="Gill Sans"/>
              </a:rPr>
              <a:t>the state or condition of being in good physical and mental </a:t>
            </a:r>
            <a:r>
              <a:rPr lang="en-US" i="1" dirty="0" smtClean="0">
                <a:latin typeface="Gill Sans"/>
                <a:cs typeface="Gill Sans"/>
              </a:rPr>
              <a:t>health)</a:t>
            </a:r>
            <a:endParaRPr lang="en-US" i="1" dirty="0">
              <a:latin typeface="Gill Sans"/>
              <a:cs typeface="Gill San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73513" y="108000"/>
            <a:ext cx="528281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8F053F"/>
                </a:solidFill>
                <a:latin typeface="Gill Sans"/>
                <a:cs typeface="Gill Sans"/>
              </a:rPr>
              <a:t>Terevise</a:t>
            </a:r>
            <a:r>
              <a:rPr lang="en-US" sz="3200" b="1" dirty="0" smtClean="0">
                <a:solidFill>
                  <a:srgbClr val="8F053F"/>
                </a:solidFill>
                <a:latin typeface="Gill Sans"/>
                <a:cs typeface="Gill Sans"/>
              </a:rPr>
              <a:t> </a:t>
            </a:r>
            <a:r>
              <a:rPr lang="en-US" sz="3200" b="1" dirty="0" err="1" smtClean="0">
                <a:solidFill>
                  <a:srgbClr val="8F053F"/>
                </a:solidFill>
                <a:latin typeface="Gill Sans"/>
                <a:cs typeface="Gill Sans"/>
              </a:rPr>
              <a:t>ehk</a:t>
            </a:r>
            <a:r>
              <a:rPr lang="en-US" sz="3200" b="1" dirty="0" smtClean="0">
                <a:solidFill>
                  <a:srgbClr val="8F053F"/>
                </a:solidFill>
                <a:latin typeface="Gill Sans"/>
                <a:cs typeface="Gill Sans"/>
              </a:rPr>
              <a:t> </a:t>
            </a:r>
            <a:r>
              <a:rPr lang="en-US" sz="3200" b="1" dirty="0" err="1" smtClean="0">
                <a:solidFill>
                  <a:srgbClr val="8F053F"/>
                </a:solidFill>
                <a:latin typeface="Gill Sans"/>
                <a:cs typeface="Gill Sans"/>
              </a:rPr>
              <a:t>heolu</a:t>
            </a:r>
            <a:r>
              <a:rPr lang="en-US" sz="3200" b="1" dirty="0" smtClean="0">
                <a:solidFill>
                  <a:srgbClr val="8F053F"/>
                </a:solidFill>
                <a:latin typeface="Gill Sans"/>
                <a:cs typeface="Gill Sans"/>
              </a:rPr>
              <a:t> </a:t>
            </a:r>
            <a:r>
              <a:rPr lang="en-US" sz="3200" b="1" dirty="0" err="1" smtClean="0">
                <a:solidFill>
                  <a:srgbClr val="8F053F"/>
                </a:solidFill>
                <a:latin typeface="Gill Sans"/>
                <a:cs typeface="Gill Sans"/>
              </a:rPr>
              <a:t>ratas</a:t>
            </a:r>
            <a:endParaRPr lang="en-US" sz="3200" b="1" dirty="0">
              <a:solidFill>
                <a:srgbClr val="8F053F"/>
              </a:solidFill>
              <a:latin typeface="Gill Sans"/>
              <a:cs typeface="Gill San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7406" y="1606702"/>
            <a:ext cx="3377848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400" dirty="0">
                <a:latin typeface="Gill Sans"/>
                <a:cs typeface="Gill Sans"/>
              </a:rPr>
              <a:t>Emotsionaalne heaolu </a:t>
            </a:r>
            <a:r>
              <a:rPr lang="et-EE" sz="2400" dirty="0" smtClean="0">
                <a:latin typeface="Gill Sans"/>
                <a:cs typeface="Gill Sans"/>
              </a:rPr>
              <a:t>on</a:t>
            </a:r>
          </a:p>
          <a:p>
            <a:r>
              <a:rPr lang="et-EE" sz="2400" dirty="0" smtClean="0">
                <a:latin typeface="Gill Sans"/>
                <a:cs typeface="Gill Sans"/>
              </a:rPr>
              <a:t>inimese võimekus </a:t>
            </a:r>
            <a:r>
              <a:rPr lang="et-EE" sz="2400" dirty="0">
                <a:latin typeface="Gill Sans"/>
                <a:cs typeface="Gill Sans"/>
              </a:rPr>
              <a:t>mõista </a:t>
            </a:r>
            <a:endParaRPr lang="et-EE" sz="2400" dirty="0" smtClean="0">
              <a:latin typeface="Gill Sans"/>
              <a:cs typeface="Gill Sans"/>
            </a:endParaRPr>
          </a:p>
          <a:p>
            <a:r>
              <a:rPr lang="et-EE" sz="2400" dirty="0" smtClean="0">
                <a:latin typeface="Gill Sans"/>
                <a:cs typeface="Gill Sans"/>
              </a:rPr>
              <a:t>emotsioonide </a:t>
            </a:r>
            <a:r>
              <a:rPr lang="et-EE" sz="2400" dirty="0">
                <a:latin typeface="Gill Sans"/>
                <a:cs typeface="Gill Sans"/>
              </a:rPr>
              <a:t>väärtust ja </a:t>
            </a:r>
            <a:endParaRPr lang="et-EE" sz="2400" dirty="0" smtClean="0">
              <a:latin typeface="Gill Sans"/>
              <a:cs typeface="Gill Sans"/>
            </a:endParaRPr>
          </a:p>
          <a:p>
            <a:r>
              <a:rPr lang="et-EE" sz="2400" dirty="0" smtClean="0">
                <a:latin typeface="Gill Sans"/>
                <a:cs typeface="Gill Sans"/>
              </a:rPr>
              <a:t>kasutada emotsioone</a:t>
            </a:r>
          </a:p>
          <a:p>
            <a:r>
              <a:rPr lang="et-EE" sz="2400" dirty="0" smtClean="0">
                <a:latin typeface="Gill Sans"/>
                <a:cs typeface="Gill Sans"/>
              </a:rPr>
              <a:t>positiivses </a:t>
            </a:r>
            <a:r>
              <a:rPr lang="et-EE" sz="2400" dirty="0">
                <a:latin typeface="Gill Sans"/>
                <a:cs typeface="Gill Sans"/>
              </a:rPr>
              <a:t>suunas iseenda </a:t>
            </a:r>
            <a:endParaRPr lang="et-EE" sz="2400" dirty="0" smtClean="0">
              <a:latin typeface="Gill Sans"/>
              <a:cs typeface="Gill Sans"/>
            </a:endParaRPr>
          </a:p>
          <a:p>
            <a:r>
              <a:rPr lang="en-US" sz="2400" dirty="0">
                <a:latin typeface="Gill Sans"/>
                <a:cs typeface="Gill Sans"/>
              </a:rPr>
              <a:t>h</a:t>
            </a:r>
            <a:r>
              <a:rPr lang="et-EE" sz="2400" dirty="0" smtClean="0">
                <a:latin typeface="Gill Sans"/>
                <a:cs typeface="Gill Sans"/>
              </a:rPr>
              <a:t>eaolukuks</a:t>
            </a:r>
          </a:p>
          <a:p>
            <a:endParaRPr lang="et-EE" sz="2400" dirty="0">
              <a:latin typeface="Gill Sans"/>
              <a:cs typeface="Gill Sans"/>
            </a:endParaRPr>
          </a:p>
          <a:p>
            <a:r>
              <a:rPr lang="et-EE" sz="2400" dirty="0">
                <a:latin typeface="Gill Sans"/>
                <a:cs typeface="Gill Sans"/>
              </a:rPr>
              <a:t>Emotsionaalne heaolu ei </a:t>
            </a:r>
            <a:endParaRPr lang="et-EE" sz="2400" dirty="0" smtClean="0">
              <a:latin typeface="Gill Sans"/>
              <a:cs typeface="Gill Sans"/>
            </a:endParaRPr>
          </a:p>
          <a:p>
            <a:r>
              <a:rPr lang="et-EE" sz="2400" dirty="0" smtClean="0">
                <a:latin typeface="Gill Sans"/>
                <a:cs typeface="Gill Sans"/>
              </a:rPr>
              <a:t>tähenda </a:t>
            </a:r>
            <a:r>
              <a:rPr lang="et-EE" sz="2400" dirty="0">
                <a:latin typeface="Gill Sans"/>
                <a:cs typeface="Gill Sans"/>
              </a:rPr>
              <a:t>emotsioonide </a:t>
            </a:r>
            <a:endParaRPr lang="et-EE" sz="2400" dirty="0" smtClean="0">
              <a:latin typeface="Gill Sans"/>
              <a:cs typeface="Gill Sans"/>
            </a:endParaRPr>
          </a:p>
          <a:p>
            <a:r>
              <a:rPr lang="et-EE" sz="2400" dirty="0" smtClean="0">
                <a:latin typeface="Gill Sans"/>
                <a:cs typeface="Gill Sans"/>
              </a:rPr>
              <a:t>puudumist </a:t>
            </a:r>
            <a:r>
              <a:rPr lang="et-EE" sz="2400" dirty="0">
                <a:latin typeface="Gill Sans"/>
                <a:cs typeface="Gill Sans"/>
              </a:rPr>
              <a:t>või </a:t>
            </a:r>
            <a:endParaRPr lang="et-EE" sz="2400" dirty="0" smtClean="0">
              <a:latin typeface="Gill Sans"/>
              <a:cs typeface="Gill Sans"/>
            </a:endParaRPr>
          </a:p>
          <a:p>
            <a:r>
              <a:rPr lang="et-EE" sz="2400" dirty="0" smtClean="0">
                <a:latin typeface="Gill Sans"/>
                <a:cs typeface="Gill Sans"/>
              </a:rPr>
              <a:t>emotsioonide </a:t>
            </a:r>
            <a:r>
              <a:rPr lang="et-EE" sz="2400" dirty="0">
                <a:latin typeface="Gill Sans"/>
                <a:cs typeface="Gill Sans"/>
              </a:rPr>
              <a:t>vähesust</a:t>
            </a:r>
          </a:p>
          <a:p>
            <a:endParaRPr lang="en-US" sz="2400" dirty="0">
              <a:latin typeface="Gill Sans"/>
              <a:cs typeface="Gill San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1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917482"/>
              </p:ext>
            </p:extLst>
          </p:nvPr>
        </p:nvGraphicFramePr>
        <p:xfrm>
          <a:off x="457200" y="248266"/>
          <a:ext cx="8229600" cy="620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0004"/>
                <a:gridCol w="1103196"/>
                <a:gridCol w="1450979"/>
                <a:gridCol w="1601751"/>
                <a:gridCol w="1202271"/>
                <a:gridCol w="1231399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 Ma olen tundnud…</a:t>
                      </a:r>
                      <a:endParaRPr lang="et-EE" sz="1400" noProof="0" dirty="0">
                        <a:solidFill>
                          <a:schemeClr val="tx1"/>
                        </a:solidFill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 EST keskmine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M± SD</a:t>
                      </a:r>
                      <a:endParaRPr lang="et-EE" sz="1400" noProof="0" dirty="0">
                        <a:solidFill>
                          <a:schemeClr val="tx1"/>
                        </a:solidFill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 Õed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M</a:t>
                      </a: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±</a:t>
                      </a: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 SD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t-EE" sz="1400" noProof="0" dirty="0">
                        <a:solidFill>
                          <a:schemeClr val="tx1"/>
                        </a:solidFill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 Ma olen tundnud…</a:t>
                      </a:r>
                      <a:endParaRPr lang="et-EE" sz="1400" noProof="0" dirty="0">
                        <a:solidFill>
                          <a:schemeClr val="tx1"/>
                        </a:solidFill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baseline="0" noProof="0" dirty="0" smtClean="0">
                          <a:solidFill>
                            <a:schemeClr val="tx1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 </a:t>
                      </a: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EST keskmine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M± SD</a:t>
                      </a:r>
                      <a:endParaRPr lang="et-EE" sz="1400" noProof="0" dirty="0">
                        <a:solidFill>
                          <a:schemeClr val="tx1"/>
                        </a:solidFill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 Õed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M</a:t>
                      </a: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±</a:t>
                      </a: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 SD</a:t>
                      </a:r>
                      <a:endParaRPr lang="et-EE" sz="1400" noProof="0" dirty="0">
                        <a:solidFill>
                          <a:schemeClr val="tx1"/>
                        </a:solidFill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>
                    <a:solidFill>
                      <a:srgbClr val="DBEE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 noProof="0" smtClean="0">
                          <a:effectLst/>
                          <a:latin typeface="Gill Sans"/>
                          <a:ea typeface="ＭＳ 明朝"/>
                          <a:cs typeface="Gill Sans"/>
                        </a:rPr>
                        <a:t>Aktiivsust</a:t>
                      </a:r>
                      <a:endParaRPr lang="et-EE" sz="16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effectLst/>
                          <a:latin typeface="Gill Sans"/>
                          <a:ea typeface="ＭＳ 明朝"/>
                          <a:cs typeface="Gill Sans"/>
                        </a:rPr>
                        <a:t>4.49</a:t>
                      </a: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±</a:t>
                      </a:r>
                      <a:r>
                        <a:rPr lang="et-EE" sz="1400" noProof="0" smtClean="0">
                          <a:effectLst/>
                          <a:latin typeface="Gill Sans"/>
                          <a:ea typeface="ＭＳ 明朝"/>
                          <a:cs typeface="Gill Sans"/>
                        </a:rPr>
                        <a:t>1.00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4.78±0.89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 b="1" noProof="0" dirty="0" smtClean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Gill Sans"/>
                          <a:ea typeface="ＭＳ 明朝"/>
                          <a:cs typeface="Gill Sans"/>
                        </a:rPr>
                        <a:t>Lootust</a:t>
                      </a:r>
                      <a:endParaRPr lang="et-EE" sz="1600" b="1" noProof="0" dirty="0">
                        <a:solidFill>
                          <a:srgbClr val="FF0000"/>
                        </a:solidFill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effectLst/>
                          <a:latin typeface="Gill Sans"/>
                          <a:ea typeface="ＭＳ 明朝"/>
                          <a:cs typeface="Gill Sans"/>
                        </a:rPr>
                        <a:t>2.41</a:t>
                      </a:r>
                      <a:r>
                        <a:rPr lang="et-EE" sz="1400" noProof="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±</a:t>
                      </a:r>
                      <a:r>
                        <a:rPr lang="et-EE" sz="1400" noProof="0" dirty="0" smtClean="0">
                          <a:effectLst/>
                          <a:latin typeface="Gill Sans"/>
                          <a:ea typeface="ＭＳ 明朝"/>
                          <a:cs typeface="Gill Sans"/>
                        </a:rPr>
                        <a:t>1.27</a:t>
                      </a:r>
                      <a:endParaRPr lang="et-EE" sz="1400" noProof="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2.31±1.17*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Viha</a:t>
                      </a:r>
                      <a:endParaRPr lang="et-EE" sz="16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2.47±1.23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2.34±1.11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 b="1" noProof="0" dirty="0" smtClean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Gill Sans"/>
                          <a:ea typeface="Times New Roman"/>
                          <a:cs typeface="Gill Sans"/>
                        </a:rPr>
                        <a:t>Vaenulikkust</a:t>
                      </a:r>
                      <a:endParaRPr lang="et-EE" sz="1600" b="1" noProof="0" dirty="0">
                        <a:solidFill>
                          <a:srgbClr val="0000FF"/>
                        </a:solidFill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2.44±1.29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2.51±1.19*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 noProof="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Pahurust</a:t>
                      </a:r>
                      <a:endParaRPr lang="et-EE" sz="1600" noProof="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2.82±1.16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2.80±1.04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Kaasatust</a:t>
                      </a:r>
                      <a:endParaRPr lang="et-EE" sz="16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4.21±1.11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4.41±1.02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 b="1" noProof="0" dirty="0" smtClean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Gill Sans"/>
                          <a:ea typeface="Times New Roman"/>
                          <a:cs typeface="Gill Sans"/>
                        </a:rPr>
                        <a:t>Rõõmu</a:t>
                      </a:r>
                      <a:endParaRPr lang="et-EE" sz="1600" b="1" noProof="0" dirty="0">
                        <a:solidFill>
                          <a:srgbClr val="FF0000"/>
                        </a:solidFill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4.50±1.05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4.84±0.82*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 noProof="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Vastutundetust</a:t>
                      </a:r>
                      <a:endParaRPr lang="et-EE" sz="1600" noProof="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2.41±1.30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2.30±1.34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Mugavust</a:t>
                      </a:r>
                      <a:endParaRPr lang="et-EE" sz="16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4.43±1.06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4.70±0.94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 b="1" noProof="0" dirty="0" smtClean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Gill Sans"/>
                          <a:ea typeface="Times New Roman"/>
                          <a:cs typeface="Gill Sans"/>
                        </a:rPr>
                        <a:t>Üksildust</a:t>
                      </a:r>
                      <a:endParaRPr lang="et-EE" sz="1600" b="1" noProof="0" dirty="0">
                        <a:solidFill>
                          <a:srgbClr val="0000FF"/>
                        </a:solidFill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2.36±1.28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1.99±1.13*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 b="1" noProof="0" dirty="0" smtClean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Gill Sans"/>
                          <a:ea typeface="Times New Roman"/>
                          <a:cs typeface="Gill Sans"/>
                        </a:rPr>
                        <a:t>Pühendumust</a:t>
                      </a:r>
                      <a:endParaRPr lang="et-EE" sz="1600" b="1" noProof="0" dirty="0">
                        <a:solidFill>
                          <a:srgbClr val="FF0000"/>
                        </a:solidFill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4.56±1.01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4.74±0.91*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 noProof="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Kurbust</a:t>
                      </a:r>
                      <a:endParaRPr lang="et-EE" sz="1600" noProof="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2.01±1.18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1.84±1.09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Depressiivsust</a:t>
                      </a:r>
                      <a:endParaRPr lang="et-EE" sz="16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2.40±1.20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b="0" noProof="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2.21±1.14</a:t>
                      </a:r>
                      <a:endParaRPr lang="et-EE" sz="1400" b="0" noProof="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 b="1" noProof="0" smtClean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Gill Sans"/>
                          <a:ea typeface="Times New Roman"/>
                          <a:cs typeface="Gill Sans"/>
                        </a:rPr>
                        <a:t>Motiveeritust</a:t>
                      </a:r>
                      <a:endParaRPr lang="et-EE" sz="1600" b="1" noProof="0">
                        <a:solidFill>
                          <a:srgbClr val="FF0000"/>
                        </a:solidFill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4.38±1.10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4.59±1.04*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 b="1" noProof="0" dirty="0" smtClean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Gill Sans"/>
                          <a:ea typeface="Times New Roman"/>
                          <a:cs typeface="Gill Sans"/>
                        </a:rPr>
                        <a:t>Pettumust</a:t>
                      </a:r>
                      <a:endParaRPr lang="et-EE" sz="1600" b="1" noProof="0" dirty="0">
                        <a:solidFill>
                          <a:srgbClr val="0000FF"/>
                        </a:solidFill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2.81±1.17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2.60±1.06*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 b="1" noProof="0" smtClean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Gill Sans"/>
                          <a:ea typeface="Times New Roman"/>
                          <a:cs typeface="Gill Sans"/>
                        </a:rPr>
                        <a:t>Optimismi</a:t>
                      </a:r>
                      <a:endParaRPr lang="et-EE" sz="1600" b="1" noProof="0">
                        <a:solidFill>
                          <a:srgbClr val="FF0000"/>
                        </a:solidFill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4.50±1.05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4.77±0.90*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 b="1" noProof="0" dirty="0" smtClean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Gill Sans"/>
                          <a:ea typeface="Times New Roman"/>
                          <a:cs typeface="Gill Sans"/>
                        </a:rPr>
                        <a:t>Entusiasmi</a:t>
                      </a:r>
                      <a:endParaRPr lang="et-EE" sz="1600" b="1" noProof="0" dirty="0">
                        <a:solidFill>
                          <a:srgbClr val="FF0000"/>
                        </a:solidFill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4.40±1.02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4.64±0.89*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 b="1" noProof="0" dirty="0" smtClean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Gill Sans"/>
                          <a:ea typeface="Times New Roman"/>
                          <a:cs typeface="Gill Sans"/>
                        </a:rPr>
                        <a:t>Tänulikkust</a:t>
                      </a:r>
                      <a:endParaRPr lang="et-EE" sz="1600" b="1" noProof="0" dirty="0">
                        <a:solidFill>
                          <a:srgbClr val="FF0000"/>
                        </a:solidFill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4.52±0.99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4.76±0.86*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 noProof="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Põnevust</a:t>
                      </a:r>
                      <a:endParaRPr lang="et-EE" sz="1600" noProof="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4.13±1.11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4.18±1.05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 noProof="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Häbi</a:t>
                      </a:r>
                      <a:endParaRPr lang="et-EE" sz="1600" noProof="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2.15±1.14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2.04±1.01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 b="1" noProof="0" dirty="0" smtClean="0">
                          <a:solidFill>
                            <a:srgbClr val="FF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Energilisust</a:t>
                      </a:r>
                      <a:endParaRPr lang="et-EE" sz="1600" b="1" noProof="0" dirty="0">
                        <a:solidFill>
                          <a:srgbClr val="FF0000"/>
                        </a:solidFill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4.36±1.03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4.68±0.89*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Edu</a:t>
                      </a:r>
                      <a:endParaRPr lang="et-EE" sz="16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4.34±1.00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4.50±0.86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 noProof="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Lõbu</a:t>
                      </a:r>
                      <a:endParaRPr lang="et-EE" sz="1600" noProof="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4.25±1.14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4.46±1.01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 b="1" noProof="0" dirty="0" smtClean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Gill Sans"/>
                          <a:ea typeface="Times New Roman"/>
                          <a:cs typeface="Gill Sans"/>
                        </a:rPr>
                        <a:t>Usaldust</a:t>
                      </a:r>
                      <a:endParaRPr lang="et-EE" sz="1600" b="1" noProof="0" dirty="0">
                        <a:solidFill>
                          <a:srgbClr val="FF0000"/>
                        </a:solidFill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4.50±1.07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4.79±0.79*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 noProof="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Tujutust</a:t>
                      </a:r>
                      <a:endParaRPr lang="et-EE" sz="1600" noProof="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2.36±1.13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2.22±0.99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Õnnetust</a:t>
                      </a:r>
                      <a:endParaRPr lang="et-EE" sz="16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2.49±1.23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2.45±1.22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Õnne</a:t>
                      </a:r>
                      <a:endParaRPr lang="et-EE" sz="16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4.40±1.02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4.72±0.86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 b="1" noProof="0" dirty="0" smtClean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Gill Sans"/>
                          <a:ea typeface="Times New Roman"/>
                          <a:cs typeface="Gill Sans"/>
                        </a:rPr>
                        <a:t>Ebaedu</a:t>
                      </a:r>
                      <a:endParaRPr lang="et-EE" sz="1600" b="1" noProof="0" dirty="0">
                        <a:solidFill>
                          <a:srgbClr val="0000FF"/>
                        </a:solidFill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2.51±1.12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2.29±0.97*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 noProof="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Abitust</a:t>
                      </a:r>
                      <a:endParaRPr lang="et-EE" sz="1600" noProof="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2.75±1.26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2.62 ±1.23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1600" noProof="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Kasutust</a:t>
                      </a:r>
                      <a:endParaRPr lang="et-EE" sz="1600" noProof="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2.22±1.28</a:t>
                      </a:r>
                      <a:endParaRPr lang="et-EE" sz="14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2.10±1.27</a:t>
                      </a:r>
                      <a:endParaRPr lang="et-EE" sz="1400" noProof="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-153924" y="6488668"/>
            <a:ext cx="944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Gill Sans"/>
                <a:cs typeface="Gill Sans"/>
              </a:rPr>
              <a:t> </a:t>
            </a:r>
            <a:r>
              <a:rPr lang="en-US" i="1" dirty="0" smtClean="0">
                <a:latin typeface="Gill Sans"/>
                <a:cs typeface="Gill Sans"/>
              </a:rPr>
              <a:t> </a:t>
            </a:r>
            <a:r>
              <a:rPr lang="en-US" sz="1500" i="1" dirty="0" smtClean="0">
                <a:latin typeface="Gill Sans"/>
                <a:cs typeface="Gill Sans"/>
              </a:rPr>
              <a:t>6-</a:t>
            </a:r>
            <a:r>
              <a:rPr lang="en-US" sz="1500" i="1" dirty="0">
                <a:latin typeface="Gill Sans"/>
                <a:cs typeface="Gill Sans"/>
              </a:rPr>
              <a:t>palli </a:t>
            </a:r>
            <a:r>
              <a:rPr lang="en-US" sz="1500" i="1" dirty="0" err="1" smtClean="0">
                <a:latin typeface="Gill Sans"/>
                <a:cs typeface="Gill Sans"/>
              </a:rPr>
              <a:t>esinemise</a:t>
            </a:r>
            <a:r>
              <a:rPr lang="en-US" sz="1500" i="1" dirty="0" smtClean="0">
                <a:latin typeface="Gill Sans"/>
                <a:cs typeface="Gill Sans"/>
              </a:rPr>
              <a:t> </a:t>
            </a:r>
            <a:r>
              <a:rPr lang="en-US" sz="1500" i="1" dirty="0" err="1" smtClean="0">
                <a:latin typeface="Gill Sans"/>
                <a:cs typeface="Gill Sans"/>
              </a:rPr>
              <a:t>sagesusskaala</a:t>
            </a:r>
            <a:r>
              <a:rPr lang="en-US" sz="1500" i="1" dirty="0">
                <a:latin typeface="Gill Sans"/>
                <a:cs typeface="Gill Sans"/>
              </a:rPr>
              <a:t>, </a:t>
            </a:r>
            <a:r>
              <a:rPr lang="en-US" sz="1500" i="1" dirty="0" smtClean="0">
                <a:latin typeface="Gill Sans"/>
                <a:cs typeface="Gill Sans"/>
              </a:rPr>
              <a:t>1=</a:t>
            </a:r>
            <a:r>
              <a:rPr lang="en-US" sz="1500" i="1" dirty="0" err="1" smtClean="0">
                <a:latin typeface="Gill Sans"/>
                <a:cs typeface="Gill Sans"/>
              </a:rPr>
              <a:t>Ei</a:t>
            </a:r>
            <a:r>
              <a:rPr lang="en-US" sz="1500" i="1" dirty="0" smtClean="0">
                <a:latin typeface="Gill Sans"/>
                <a:cs typeface="Gill Sans"/>
              </a:rPr>
              <a:t> </a:t>
            </a:r>
            <a:r>
              <a:rPr lang="en-US" sz="1500" i="1" dirty="0" err="1" smtClean="0">
                <a:latin typeface="Gill Sans"/>
                <a:cs typeface="Gill Sans"/>
              </a:rPr>
              <a:t>esine</a:t>
            </a:r>
            <a:r>
              <a:rPr lang="en-US" sz="1500" i="1" dirty="0" smtClean="0">
                <a:latin typeface="Gill Sans"/>
                <a:cs typeface="Gill Sans"/>
              </a:rPr>
              <a:t> </a:t>
            </a:r>
            <a:r>
              <a:rPr lang="en-US" sz="1500" i="1" dirty="0" err="1" smtClean="0">
                <a:latin typeface="Gill Sans"/>
                <a:cs typeface="Gill Sans"/>
              </a:rPr>
              <a:t>kunagi</a:t>
            </a:r>
            <a:r>
              <a:rPr lang="en-US" sz="1500" i="1" dirty="0" smtClean="0">
                <a:latin typeface="Gill Sans"/>
                <a:cs typeface="Gill Sans"/>
              </a:rPr>
              <a:t> </a:t>
            </a:r>
            <a:r>
              <a:rPr lang="en-US" sz="1500" i="1" dirty="0" err="1" smtClean="0">
                <a:latin typeface="Gill Sans"/>
                <a:cs typeface="Gill Sans"/>
              </a:rPr>
              <a:t>või</a:t>
            </a:r>
            <a:r>
              <a:rPr lang="en-US" sz="1500" i="1" dirty="0" smtClean="0">
                <a:latin typeface="Gill Sans"/>
                <a:cs typeface="Gill Sans"/>
              </a:rPr>
              <a:t> </a:t>
            </a:r>
            <a:r>
              <a:rPr lang="en-US" sz="1500" i="1" dirty="0" err="1" smtClean="0">
                <a:latin typeface="Gill Sans"/>
                <a:cs typeface="Gill Sans"/>
              </a:rPr>
              <a:t>esineb</a:t>
            </a:r>
            <a:r>
              <a:rPr lang="en-US" sz="1500" i="1" dirty="0" smtClean="0">
                <a:latin typeface="Gill Sans"/>
                <a:cs typeface="Gill Sans"/>
              </a:rPr>
              <a:t> </a:t>
            </a:r>
            <a:r>
              <a:rPr lang="en-US" sz="1500" i="1" dirty="0" err="1" smtClean="0">
                <a:latin typeface="Gill Sans"/>
                <a:cs typeface="Gill Sans"/>
              </a:rPr>
              <a:t>väga</a:t>
            </a:r>
            <a:r>
              <a:rPr lang="en-US" sz="1500" i="1" dirty="0" smtClean="0">
                <a:latin typeface="Gill Sans"/>
                <a:cs typeface="Gill Sans"/>
              </a:rPr>
              <a:t> </a:t>
            </a:r>
            <a:r>
              <a:rPr lang="en-US" sz="1500" i="1" dirty="0" err="1" smtClean="0">
                <a:latin typeface="Gill Sans"/>
                <a:cs typeface="Gill Sans"/>
              </a:rPr>
              <a:t>harva</a:t>
            </a:r>
            <a:r>
              <a:rPr lang="en-US" sz="1500" i="1" dirty="0" smtClean="0">
                <a:latin typeface="Gill Sans"/>
                <a:cs typeface="Gill Sans"/>
              </a:rPr>
              <a:t> </a:t>
            </a:r>
            <a:r>
              <a:rPr lang="en-US" sz="1500" i="1" dirty="0" err="1" smtClean="0">
                <a:latin typeface="Gill Sans"/>
                <a:cs typeface="Gill Sans"/>
              </a:rPr>
              <a:t>ja</a:t>
            </a:r>
            <a:r>
              <a:rPr lang="en-US" sz="1500" i="1" dirty="0" smtClean="0">
                <a:latin typeface="Gill Sans"/>
                <a:cs typeface="Gill Sans"/>
              </a:rPr>
              <a:t> 6=</a:t>
            </a:r>
            <a:r>
              <a:rPr lang="en-US" sz="1500" i="1" dirty="0" err="1" smtClean="0">
                <a:latin typeface="Gill Sans"/>
                <a:cs typeface="Gill Sans"/>
              </a:rPr>
              <a:t>Esineb</a:t>
            </a:r>
            <a:r>
              <a:rPr lang="en-US" sz="1500" i="1" dirty="0" smtClean="0">
                <a:latin typeface="Gill Sans"/>
                <a:cs typeface="Gill Sans"/>
              </a:rPr>
              <a:t> </a:t>
            </a:r>
            <a:r>
              <a:rPr lang="en-US" sz="1500" i="1" dirty="0" err="1" smtClean="0">
                <a:latin typeface="Gill Sans"/>
                <a:cs typeface="Gill Sans"/>
              </a:rPr>
              <a:t>väga</a:t>
            </a:r>
            <a:r>
              <a:rPr lang="en-US" sz="1500" i="1" dirty="0" smtClean="0">
                <a:latin typeface="Gill Sans"/>
                <a:cs typeface="Gill Sans"/>
              </a:rPr>
              <a:t> </a:t>
            </a:r>
            <a:r>
              <a:rPr lang="en-US" sz="1500" i="1" dirty="0" err="1" smtClean="0">
                <a:latin typeface="Gill Sans"/>
                <a:cs typeface="Gill Sans"/>
              </a:rPr>
              <a:t>sageli</a:t>
            </a:r>
            <a:r>
              <a:rPr lang="en-US" sz="1500" i="1" dirty="0" smtClean="0">
                <a:latin typeface="Gill Sans"/>
                <a:cs typeface="Gill Sans"/>
              </a:rPr>
              <a:t> </a:t>
            </a:r>
            <a:r>
              <a:rPr lang="en-US" sz="1500" i="1" dirty="0" err="1" smtClean="0">
                <a:latin typeface="Gill Sans"/>
                <a:cs typeface="Gill Sans"/>
              </a:rPr>
              <a:t>või</a:t>
            </a:r>
            <a:r>
              <a:rPr lang="en-US" sz="1500" i="1" dirty="0" smtClean="0">
                <a:latin typeface="Gill Sans"/>
                <a:cs typeface="Gill Sans"/>
              </a:rPr>
              <a:t> </a:t>
            </a:r>
            <a:r>
              <a:rPr lang="en-US" sz="1500" i="1" dirty="0" err="1" smtClean="0">
                <a:solidFill>
                  <a:srgbClr val="000000"/>
                </a:solidFill>
                <a:latin typeface="Gill Sans"/>
                <a:cs typeface="Gill Sans"/>
              </a:rPr>
              <a:t>alati</a:t>
            </a:r>
            <a:endParaRPr lang="en-US" sz="15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59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b="1" dirty="0" smtClean="0">
                <a:solidFill>
                  <a:srgbClr val="8F053F"/>
                </a:solidFill>
                <a:latin typeface="Gill Sans"/>
                <a:cs typeface="Gill Sans"/>
              </a:rPr>
              <a:t>Töö tulemuslikkus</a:t>
            </a:r>
            <a:endParaRPr lang="et-EE" sz="3200" b="1" dirty="0">
              <a:solidFill>
                <a:srgbClr val="8F053F"/>
              </a:solidFill>
              <a:latin typeface="Gill Sans"/>
              <a:cs typeface="Gill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6258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sz="2400" dirty="0" smtClean="0">
                <a:latin typeface="Gill Sans"/>
                <a:cs typeface="Gill Sans"/>
              </a:rPr>
              <a:t>MOA teooria </a:t>
            </a:r>
            <a:r>
              <a:rPr lang="et-EE" sz="1800" i="1" dirty="0" smtClean="0">
                <a:latin typeface="Gill Sans"/>
                <a:cs typeface="Gill Sans"/>
              </a:rPr>
              <a:t>(Rothschild, 1999;  Appelbaum et al., 2000; Binney et al., 2007; Ingley and Lockhart, 2015)</a:t>
            </a:r>
            <a:endParaRPr lang="et-EE" sz="1800" i="1" dirty="0">
              <a:latin typeface="Gill Sans"/>
              <a:cs typeface="Gill Sans"/>
            </a:endParaRPr>
          </a:p>
          <a:p>
            <a:pPr marL="0" indent="0">
              <a:buNone/>
            </a:pPr>
            <a:r>
              <a:rPr lang="et-EE" sz="2400" dirty="0" smtClean="0">
                <a:latin typeface="Gill Sans"/>
                <a:cs typeface="Gill Sans"/>
              </a:rPr>
              <a:t>Töötaja töö tulemuslikkus on tema võimete, motivatsiooni ja võimaluste koosmõju (funktsioon):</a:t>
            </a:r>
          </a:p>
          <a:p>
            <a:pPr marL="0" indent="0" algn="ctr">
              <a:buNone/>
            </a:pPr>
            <a:endParaRPr lang="et-EE" sz="2400" dirty="0" smtClean="0">
              <a:latin typeface="Gill Sans"/>
              <a:cs typeface="Gill Sans"/>
            </a:endParaRPr>
          </a:p>
          <a:p>
            <a:pPr marL="0" indent="0" algn="ctr">
              <a:buNone/>
            </a:pPr>
            <a:r>
              <a:rPr lang="et-EE" sz="2400" dirty="0" smtClean="0">
                <a:latin typeface="Gill Sans"/>
                <a:cs typeface="Gill Sans"/>
              </a:rPr>
              <a:t>P= f (A x M x O)</a:t>
            </a:r>
          </a:p>
          <a:p>
            <a:pPr marL="0" indent="0" algn="ctr">
              <a:buNone/>
            </a:pPr>
            <a:r>
              <a:rPr lang="et-EE" sz="2400" dirty="0" smtClean="0">
                <a:latin typeface="Gill Sans"/>
                <a:cs typeface="Gill Sans"/>
              </a:rPr>
              <a:t>P= f (KSA) x M x O</a:t>
            </a:r>
          </a:p>
          <a:p>
            <a:pPr marL="0" indent="0">
              <a:buNone/>
            </a:pPr>
            <a:r>
              <a:rPr lang="et-EE" sz="2400" dirty="0" smtClean="0">
                <a:latin typeface="Gill Sans"/>
                <a:cs typeface="Gill Sans"/>
              </a:rPr>
              <a:t>P = tulemuslikkus </a:t>
            </a:r>
            <a:endParaRPr lang="et-EE" sz="1800" i="1" dirty="0">
              <a:latin typeface="Gill Sans"/>
              <a:cs typeface="Gill Sans"/>
            </a:endParaRPr>
          </a:p>
          <a:p>
            <a:pPr marL="0" indent="0">
              <a:buNone/>
            </a:pPr>
            <a:r>
              <a:rPr lang="et-EE" sz="2400" dirty="0" smtClean="0">
                <a:latin typeface="Gill Sans"/>
                <a:cs typeface="Gill Sans"/>
              </a:rPr>
              <a:t>A = võimed </a:t>
            </a:r>
          </a:p>
          <a:p>
            <a:pPr marL="0" indent="0">
              <a:buNone/>
            </a:pPr>
            <a:r>
              <a:rPr lang="et-EE" sz="2400" dirty="0" smtClean="0">
                <a:latin typeface="Gill Sans"/>
                <a:cs typeface="Gill Sans"/>
              </a:rPr>
              <a:t>KSA = teadmised, oskused, võimed </a:t>
            </a:r>
          </a:p>
          <a:p>
            <a:pPr marL="0" indent="0">
              <a:buNone/>
            </a:pPr>
            <a:r>
              <a:rPr lang="et-EE" sz="2400" dirty="0" smtClean="0">
                <a:latin typeface="Gill Sans"/>
                <a:cs typeface="Gill Sans"/>
              </a:rPr>
              <a:t>M = motivatsioon </a:t>
            </a:r>
          </a:p>
          <a:p>
            <a:pPr marL="0" indent="0">
              <a:buNone/>
            </a:pPr>
            <a:r>
              <a:rPr lang="et-EE" sz="2400" dirty="0" smtClean="0">
                <a:latin typeface="Gill Sans"/>
                <a:cs typeface="Gill Sans"/>
              </a:rPr>
              <a:t>O = võimalus</a:t>
            </a:r>
            <a:endParaRPr lang="et-EE" sz="1800" i="1" dirty="0" smtClean="0">
              <a:latin typeface="Gill Sans"/>
              <a:cs typeface="Gill Sans"/>
            </a:endParaRPr>
          </a:p>
          <a:p>
            <a:pPr marL="0" indent="0">
              <a:buNone/>
            </a:pPr>
            <a:endParaRPr lang="et-EE" sz="1800" i="1" dirty="0" smtClean="0">
              <a:latin typeface="Gill Sans"/>
              <a:cs typeface="Gill Sans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3824" y="4466492"/>
            <a:ext cx="2245078" cy="1717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565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b="1" dirty="0" smtClean="0">
                <a:solidFill>
                  <a:srgbClr val="8F053F"/>
                </a:solidFill>
                <a:latin typeface="Gill Sans"/>
                <a:cs typeface="Gill Sans"/>
              </a:rPr>
              <a:t>Emotsionaalne heaolu tööl ja tajutud produktiivsus </a:t>
            </a:r>
            <a:r>
              <a:rPr lang="et-EE" sz="1800" i="1" dirty="0" smtClean="0">
                <a:latin typeface="Gill Sans"/>
                <a:cs typeface="Gill Sans"/>
              </a:rPr>
              <a:t>(N=543)</a:t>
            </a:r>
            <a:endParaRPr lang="et-EE" sz="1800" i="1" dirty="0">
              <a:latin typeface="Gill Sans"/>
              <a:cs typeface="Gill Sans"/>
            </a:endParaRPr>
          </a:p>
        </p:txBody>
      </p:sp>
      <p:sp>
        <p:nvSpPr>
          <p:cNvPr id="4" name="Oval 3"/>
          <p:cNvSpPr/>
          <p:nvPr/>
        </p:nvSpPr>
        <p:spPr>
          <a:xfrm>
            <a:off x="3469300" y="1789672"/>
            <a:ext cx="2294177" cy="356009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b="1" dirty="0" smtClean="0">
                <a:solidFill>
                  <a:srgbClr val="8F053F"/>
                </a:solidFill>
                <a:latin typeface="Gill Sans"/>
                <a:cs typeface="Gill Sans"/>
              </a:rPr>
              <a:t>Emotsio-naalne heaolu</a:t>
            </a:r>
          </a:p>
          <a:p>
            <a:pPr algn="ctr"/>
            <a:r>
              <a:rPr lang="et-EE" sz="2400" b="1" dirty="0" smtClean="0">
                <a:solidFill>
                  <a:srgbClr val="8F053F"/>
                </a:solidFill>
                <a:latin typeface="Gill Sans"/>
                <a:cs typeface="Gill Sans"/>
              </a:rPr>
              <a:t>tööl</a:t>
            </a:r>
            <a:endParaRPr lang="et-EE" sz="2400" b="1" dirty="0">
              <a:solidFill>
                <a:srgbClr val="8F053F"/>
              </a:solidFill>
              <a:latin typeface="Gill Sans"/>
              <a:cs typeface="Gill San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99278" y="2463759"/>
            <a:ext cx="1731965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b="1" dirty="0" smtClean="0">
                <a:latin typeface="Gill Sans"/>
                <a:cs typeface="Gill Sans"/>
              </a:rPr>
              <a:t>Oskused</a:t>
            </a:r>
          </a:p>
          <a:p>
            <a:endParaRPr lang="et-EE" b="1" dirty="0" smtClean="0">
              <a:latin typeface="Gill Sans"/>
              <a:cs typeface="Gill Sans"/>
            </a:endParaRPr>
          </a:p>
          <a:p>
            <a:r>
              <a:rPr lang="et-EE" b="1" dirty="0" smtClean="0">
                <a:latin typeface="Gill Sans"/>
                <a:cs typeface="Gill Sans"/>
              </a:rPr>
              <a:t>Võimed</a:t>
            </a:r>
          </a:p>
          <a:p>
            <a:endParaRPr lang="et-EE" b="1" dirty="0" smtClean="0">
              <a:latin typeface="Gill Sans"/>
              <a:cs typeface="Gill Sans"/>
            </a:endParaRPr>
          </a:p>
          <a:p>
            <a:r>
              <a:rPr lang="et-EE" b="1" dirty="0" smtClean="0">
                <a:latin typeface="Gill Sans"/>
                <a:cs typeface="Gill Sans"/>
              </a:rPr>
              <a:t>Teadmised</a:t>
            </a:r>
          </a:p>
          <a:p>
            <a:endParaRPr lang="et-EE" b="1" dirty="0" smtClean="0">
              <a:latin typeface="Gill Sans"/>
              <a:cs typeface="Gill Sans"/>
            </a:endParaRPr>
          </a:p>
          <a:p>
            <a:r>
              <a:rPr lang="et-EE" b="1" dirty="0" smtClean="0">
                <a:latin typeface="Gill Sans"/>
                <a:cs typeface="Gill Sans"/>
              </a:rPr>
              <a:t>Motivatsioon</a:t>
            </a:r>
          </a:p>
          <a:p>
            <a:endParaRPr lang="et-EE" b="1" dirty="0" smtClean="0">
              <a:latin typeface="Gill Sans"/>
              <a:cs typeface="Gill Sans"/>
            </a:endParaRPr>
          </a:p>
          <a:p>
            <a:r>
              <a:rPr lang="et-EE" b="1" dirty="0" smtClean="0">
                <a:latin typeface="Gill Sans"/>
                <a:cs typeface="Gill Sans"/>
              </a:rPr>
              <a:t>Võimalus </a:t>
            </a:r>
          </a:p>
          <a:p>
            <a:endParaRPr lang="et-EE" dirty="0">
              <a:latin typeface="Gill Sans"/>
              <a:cs typeface="Gill San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0363" y="2487447"/>
            <a:ext cx="173196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b="1" smtClean="0">
                <a:latin typeface="Gill Sans"/>
                <a:cs typeface="Gill Sans"/>
              </a:rPr>
              <a:t>Oskused</a:t>
            </a:r>
          </a:p>
          <a:p>
            <a:endParaRPr lang="et-EE" b="1" smtClean="0">
              <a:latin typeface="Gill Sans"/>
              <a:cs typeface="Gill Sans"/>
            </a:endParaRPr>
          </a:p>
          <a:p>
            <a:r>
              <a:rPr lang="et-EE" b="1" smtClean="0">
                <a:latin typeface="Gill Sans"/>
                <a:cs typeface="Gill Sans"/>
              </a:rPr>
              <a:t>Võimed</a:t>
            </a:r>
          </a:p>
          <a:p>
            <a:endParaRPr lang="et-EE" b="1" smtClean="0">
              <a:latin typeface="Gill Sans"/>
              <a:cs typeface="Gill Sans"/>
            </a:endParaRPr>
          </a:p>
          <a:p>
            <a:r>
              <a:rPr lang="et-EE" b="1" smtClean="0">
                <a:latin typeface="Gill Sans"/>
                <a:cs typeface="Gill Sans"/>
              </a:rPr>
              <a:t>Teadmised</a:t>
            </a:r>
          </a:p>
          <a:p>
            <a:endParaRPr lang="et-EE" b="1" smtClean="0">
              <a:latin typeface="Gill Sans"/>
              <a:cs typeface="Gill Sans"/>
            </a:endParaRPr>
          </a:p>
          <a:p>
            <a:r>
              <a:rPr lang="et-EE" b="1" smtClean="0">
                <a:latin typeface="Gill Sans"/>
                <a:cs typeface="Gill Sans"/>
              </a:rPr>
              <a:t>Motivatsioon</a:t>
            </a:r>
          </a:p>
          <a:p>
            <a:endParaRPr lang="et-EE" b="1" smtClean="0">
              <a:latin typeface="Gill Sans"/>
              <a:cs typeface="Gill Sans"/>
            </a:endParaRPr>
          </a:p>
          <a:p>
            <a:r>
              <a:rPr lang="et-EE" b="1" smtClean="0">
                <a:latin typeface="Gill Sans"/>
                <a:cs typeface="Gill Sans"/>
              </a:rPr>
              <a:t>Võimalus</a:t>
            </a:r>
            <a:endParaRPr lang="et-EE" b="1">
              <a:latin typeface="Gill Sans"/>
              <a:cs typeface="Gill San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0363" y="1789672"/>
            <a:ext cx="2640504" cy="654287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b="1" smtClean="0">
                <a:solidFill>
                  <a:srgbClr val="8F053F"/>
                </a:solidFill>
                <a:latin typeface="Gill Sans"/>
                <a:cs typeface="Gill Sans"/>
              </a:rPr>
              <a:t>Tajutud produktiivsus</a:t>
            </a:r>
            <a:endParaRPr lang="et-EE" b="1">
              <a:solidFill>
                <a:srgbClr val="8F053F"/>
              </a:solidFill>
              <a:latin typeface="Gill Sans"/>
              <a:cs typeface="Gill San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6296" y="1770429"/>
            <a:ext cx="2640504" cy="654287"/>
          </a:xfrm>
          <a:prstGeom prst="rect">
            <a:avLst/>
          </a:prstGeom>
          <a:solidFill>
            <a:srgbClr val="EEECE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b="1" dirty="0" smtClean="0">
                <a:solidFill>
                  <a:srgbClr val="8F053F"/>
                </a:solidFill>
                <a:latin typeface="Gill Sans"/>
                <a:cs typeface="Gill Sans"/>
              </a:rPr>
              <a:t>Tajutud</a:t>
            </a:r>
            <a:r>
              <a:rPr lang="et-EE" b="1" dirty="0" smtClean="0">
                <a:solidFill>
                  <a:srgbClr val="FF0000"/>
                </a:solidFill>
                <a:latin typeface="Gill Sans"/>
                <a:cs typeface="Gill Sans"/>
              </a:rPr>
              <a:t> </a:t>
            </a:r>
            <a:r>
              <a:rPr lang="et-EE" b="1" dirty="0" smtClean="0">
                <a:solidFill>
                  <a:srgbClr val="8F053F"/>
                </a:solidFill>
                <a:latin typeface="Gill Sans"/>
                <a:cs typeface="Gill Sans"/>
              </a:rPr>
              <a:t>produktiivsus</a:t>
            </a:r>
            <a:endParaRPr lang="et-EE" b="1" dirty="0">
              <a:solidFill>
                <a:srgbClr val="8F053F"/>
              </a:solidFill>
              <a:latin typeface="Gill Sans"/>
              <a:cs typeface="Gill Sans"/>
            </a:endParaRPr>
          </a:p>
        </p:txBody>
      </p:sp>
      <p:cxnSp>
        <p:nvCxnSpPr>
          <p:cNvPr id="14" name="Straight Arrow Connector 13"/>
          <p:cNvCxnSpPr>
            <a:stCxn id="4" idx="1"/>
            <a:endCxn id="11" idx="3"/>
          </p:cNvCxnSpPr>
          <p:nvPr/>
        </p:nvCxnSpPr>
        <p:spPr>
          <a:xfrm flipH="1" flipV="1">
            <a:off x="3270867" y="2116816"/>
            <a:ext cx="534407" cy="194220"/>
          </a:xfrm>
          <a:prstGeom prst="straightConnector1">
            <a:avLst/>
          </a:prstGeom>
          <a:ln w="57150" cmpd="sng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1"/>
          </p:cNvCxnSpPr>
          <p:nvPr/>
        </p:nvCxnSpPr>
        <p:spPr>
          <a:xfrm flipH="1">
            <a:off x="5359429" y="2097573"/>
            <a:ext cx="686867" cy="74533"/>
          </a:xfrm>
          <a:prstGeom prst="straightConnector1">
            <a:avLst/>
          </a:prstGeom>
          <a:ln w="57150" cmpd="sng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2154925" y="2732616"/>
            <a:ext cx="1314375" cy="9621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2154925" y="3232955"/>
            <a:ext cx="1115942" cy="11546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2366569" y="3771780"/>
            <a:ext cx="1102731" cy="769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2597568" y="4214387"/>
            <a:ext cx="871732" cy="1539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2366570" y="4695481"/>
            <a:ext cx="1289106" cy="2309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606277" y="2505669"/>
            <a:ext cx="6645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mtClean="0">
                <a:latin typeface="Gill Sans"/>
                <a:cs typeface="Gill Sans"/>
              </a:rPr>
              <a:t>-0.21</a:t>
            </a:r>
          </a:p>
          <a:p>
            <a:endParaRPr lang="et-EE">
              <a:latin typeface="Gill Sans"/>
              <a:cs typeface="Gill San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97568" y="3002029"/>
            <a:ext cx="914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mtClean="0">
                <a:solidFill>
                  <a:srgbClr val="FF0000"/>
                </a:solidFill>
                <a:latin typeface="Gill Sans"/>
                <a:cs typeface="Gill Sans"/>
              </a:rPr>
              <a:t>-0.29</a:t>
            </a:r>
          </a:p>
          <a:p>
            <a:endParaRPr lang="et-EE">
              <a:latin typeface="Gill Sans"/>
              <a:cs typeface="Gill San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59087" y="3525589"/>
            <a:ext cx="953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mtClean="0">
                <a:latin typeface="Gill Sans"/>
                <a:cs typeface="Gill Sans"/>
              </a:rPr>
              <a:t>-0.13</a:t>
            </a:r>
          </a:p>
          <a:p>
            <a:endParaRPr lang="et-EE">
              <a:latin typeface="Gill Sans"/>
              <a:cs typeface="Gill San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06277" y="3894921"/>
            <a:ext cx="1021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mtClean="0">
                <a:solidFill>
                  <a:srgbClr val="FF0000"/>
                </a:solidFill>
                <a:latin typeface="Gill Sans"/>
                <a:cs typeface="Gill Sans"/>
              </a:rPr>
              <a:t>-0.38</a:t>
            </a:r>
          </a:p>
          <a:p>
            <a:endParaRPr lang="et-EE">
              <a:latin typeface="Gill Sans"/>
              <a:cs typeface="Gill San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06277" y="4495086"/>
            <a:ext cx="1021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mtClean="0">
                <a:solidFill>
                  <a:srgbClr val="FF0000"/>
                </a:solidFill>
                <a:latin typeface="Gill Sans"/>
                <a:cs typeface="Gill Sans"/>
              </a:rPr>
              <a:t>-0.43</a:t>
            </a:r>
            <a:endParaRPr lang="et-EE">
              <a:solidFill>
                <a:srgbClr val="FF0000"/>
              </a:solidFill>
              <a:latin typeface="Gill Sans"/>
              <a:cs typeface="Gill Sans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5763477" y="2732616"/>
            <a:ext cx="763829" cy="9621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5763477" y="3232955"/>
            <a:ext cx="76382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4" idx="6"/>
          </p:cNvCxnSpPr>
          <p:nvPr/>
        </p:nvCxnSpPr>
        <p:spPr>
          <a:xfrm>
            <a:off x="5763477" y="3569721"/>
            <a:ext cx="763829" cy="20205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5763477" y="4171920"/>
            <a:ext cx="763829" cy="19641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 flipV="1">
            <a:off x="5579716" y="4695481"/>
            <a:ext cx="947590" cy="2309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763477" y="2424716"/>
            <a:ext cx="87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mtClean="0">
                <a:latin typeface="Gill Sans"/>
                <a:cs typeface="Gill Sans"/>
              </a:rPr>
              <a:t>0.29</a:t>
            </a:r>
            <a:endParaRPr lang="et-EE">
              <a:latin typeface="Gill Sans"/>
              <a:cs typeface="Gill San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046296" y="2794048"/>
            <a:ext cx="593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mtClean="0">
                <a:solidFill>
                  <a:srgbClr val="FF0000"/>
                </a:solidFill>
                <a:latin typeface="Gill Sans"/>
                <a:cs typeface="Gill Sans"/>
              </a:rPr>
              <a:t>0.44</a:t>
            </a:r>
            <a:endParaRPr lang="et-EE">
              <a:solidFill>
                <a:srgbClr val="FF0000"/>
              </a:solidFill>
              <a:latin typeface="Gill Sans"/>
              <a:cs typeface="Gill San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046296" y="3348417"/>
            <a:ext cx="593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mtClean="0">
                <a:latin typeface="Gill Sans"/>
                <a:cs typeface="Gill Sans"/>
              </a:rPr>
              <a:t>0.30</a:t>
            </a:r>
            <a:endParaRPr lang="et-EE">
              <a:latin typeface="Gill Sans"/>
              <a:cs typeface="Gill San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63477" y="3848755"/>
            <a:ext cx="87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mtClean="0">
                <a:solidFill>
                  <a:srgbClr val="FF0000"/>
                </a:solidFill>
                <a:latin typeface="Gill Sans"/>
                <a:cs typeface="Gill Sans"/>
              </a:rPr>
              <a:t>0.66</a:t>
            </a:r>
            <a:endParaRPr lang="et-EE">
              <a:solidFill>
                <a:srgbClr val="FF0000"/>
              </a:solidFill>
              <a:latin typeface="Gill Sans"/>
              <a:cs typeface="Gill San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763477" y="4368337"/>
            <a:ext cx="87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mtClean="0">
                <a:solidFill>
                  <a:srgbClr val="FF0000"/>
                </a:solidFill>
                <a:latin typeface="Gill Sans"/>
                <a:cs typeface="Gill Sans"/>
              </a:rPr>
              <a:t>0.51</a:t>
            </a:r>
            <a:endParaRPr lang="et-EE">
              <a:solidFill>
                <a:srgbClr val="FF0000"/>
              </a:solidFill>
              <a:latin typeface="Gill Sans"/>
              <a:cs typeface="Gill San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270867" y="1789672"/>
            <a:ext cx="774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b="1" smtClean="0">
                <a:solidFill>
                  <a:srgbClr val="FF0000"/>
                </a:solidFill>
                <a:latin typeface="Gill Sans"/>
                <a:cs typeface="Gill Sans"/>
              </a:rPr>
              <a:t>-0.40</a:t>
            </a:r>
            <a:endParaRPr lang="et-EE" b="1">
              <a:solidFill>
                <a:srgbClr val="FF0000"/>
              </a:solidFill>
              <a:latin typeface="Gill Sans"/>
              <a:cs typeface="Gill San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359429" y="1728241"/>
            <a:ext cx="66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b="1" smtClean="0">
                <a:solidFill>
                  <a:srgbClr val="FF0000"/>
                </a:solidFill>
                <a:latin typeface="Gill Sans"/>
                <a:cs typeface="Gill Sans"/>
              </a:rPr>
              <a:t>0.59</a:t>
            </a:r>
            <a:endParaRPr lang="et-EE" b="1">
              <a:solidFill>
                <a:srgbClr val="FF0000"/>
              </a:solidFill>
              <a:latin typeface="Gill Sans"/>
              <a:cs typeface="Gill San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3711" y="5503719"/>
            <a:ext cx="60143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>
                <a:latin typeface="Gill Sans"/>
                <a:cs typeface="Gill Sans"/>
              </a:rPr>
              <a:t>Tajutud produktiivsus: usaldusväärne (</a:t>
            </a:r>
            <a:r>
              <a:rPr lang="en-US" dirty="0" err="1"/>
              <a:t>Cronbach</a:t>
            </a:r>
            <a:r>
              <a:rPr lang="en-US" dirty="0"/>
              <a:t> α </a:t>
            </a:r>
            <a:r>
              <a:rPr lang="et-EE" dirty="0" smtClean="0">
                <a:latin typeface="Gill Sans"/>
                <a:cs typeface="Gill Sans"/>
              </a:rPr>
              <a:t>0.91)</a:t>
            </a:r>
          </a:p>
          <a:p>
            <a:r>
              <a:rPr lang="et-EE" dirty="0" smtClean="0">
                <a:latin typeface="Gill Sans"/>
                <a:cs typeface="Gill Sans"/>
              </a:rPr>
              <a:t>Madal emotsionaalne heaolu:  usaldusväärne (</a:t>
            </a:r>
            <a:r>
              <a:rPr lang="en-US" dirty="0" err="1"/>
              <a:t>Cronbach</a:t>
            </a:r>
            <a:r>
              <a:rPr lang="en-US" dirty="0"/>
              <a:t> α </a:t>
            </a:r>
            <a:r>
              <a:rPr lang="et-EE" dirty="0" smtClean="0">
                <a:latin typeface="Gill Sans"/>
                <a:cs typeface="Gill Sans"/>
              </a:rPr>
              <a:t>0.93)</a:t>
            </a:r>
          </a:p>
          <a:p>
            <a:r>
              <a:rPr lang="et-EE" dirty="0" smtClean="0">
                <a:latin typeface="Gill Sans"/>
                <a:cs typeface="Gill Sans"/>
              </a:rPr>
              <a:t>Kõrge emotsionaalne heaolu:  usaldusväärne(</a:t>
            </a:r>
            <a:r>
              <a:rPr lang="en-US" dirty="0" err="1"/>
              <a:t>Cronbach</a:t>
            </a:r>
            <a:r>
              <a:rPr lang="en-US" dirty="0"/>
              <a:t> α </a:t>
            </a:r>
            <a:r>
              <a:rPr lang="et-EE" dirty="0" smtClean="0">
                <a:latin typeface="Gill Sans"/>
                <a:cs typeface="Gill Sans"/>
              </a:rPr>
              <a:t>0.95)</a:t>
            </a:r>
            <a:endParaRPr lang="et-EE" dirty="0">
              <a:latin typeface="Gill Sans"/>
              <a:cs typeface="Gill San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07684" y="1401097"/>
            <a:ext cx="3830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mtClean="0">
                <a:latin typeface="Gill Sans"/>
                <a:cs typeface="Gill Sans"/>
              </a:rPr>
              <a:t>MADAL EMOTSIONAALNE HEAOLU</a:t>
            </a:r>
            <a:endParaRPr lang="et-EE">
              <a:latin typeface="Gill Sans"/>
              <a:cs typeface="Gill San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083657" y="1401097"/>
            <a:ext cx="3835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>
                <a:latin typeface="Gill Sans"/>
                <a:cs typeface="Gill Sans"/>
              </a:rPr>
              <a:t>KÕRGE EMOTSIONAALNE HEAOLU</a:t>
            </a:r>
            <a:endParaRPr lang="et-EE" dirty="0">
              <a:latin typeface="Gill Sans"/>
              <a:cs typeface="Gill Sans"/>
            </a:endParaRPr>
          </a:p>
        </p:txBody>
      </p:sp>
      <p:pic>
        <p:nvPicPr>
          <p:cNvPr id="5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0189" y="5072770"/>
            <a:ext cx="1226611" cy="1651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765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5097637"/>
              </p:ext>
            </p:extLst>
          </p:nvPr>
        </p:nvGraphicFramePr>
        <p:xfrm>
          <a:off x="346327" y="538825"/>
          <a:ext cx="8508830" cy="5547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3531"/>
                <a:gridCol w="1519992"/>
                <a:gridCol w="1539232"/>
                <a:gridCol w="1596953"/>
                <a:gridCol w="1409122"/>
              </a:tblGrid>
              <a:tr h="1062199"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t-EE" sz="1800" b="1" noProof="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 </a:t>
                      </a:r>
                      <a:endParaRPr lang="et-EE" sz="1800" b="1" noProof="0" dirty="0">
                        <a:solidFill>
                          <a:srgbClr val="000000"/>
                        </a:solidFill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solidFill>
                          <a:srgbClr val="000000"/>
                        </a:solidFill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ÕPETAJAD 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(N=144)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 smtClean="0">
                        <a:solidFill>
                          <a:srgbClr val="000000"/>
                        </a:solidFill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M±SD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solidFill>
                          <a:srgbClr val="000000"/>
                        </a:solidFill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ÕED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(N=219)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 smtClean="0">
                        <a:solidFill>
                          <a:srgbClr val="000000"/>
                        </a:solidFill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M±SD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solidFill>
                          <a:srgbClr val="000000"/>
                        </a:solidFill>
                        <a:effectLst/>
                        <a:latin typeface="Gill Sans"/>
                        <a:ea typeface="Times New Roman"/>
                        <a:cs typeface="Gill Sans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AMETNIKUD 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(N=89)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 smtClean="0">
                        <a:solidFill>
                          <a:srgbClr val="000000"/>
                        </a:solidFill>
                        <a:effectLst/>
                        <a:latin typeface="Gill Sans"/>
                        <a:ea typeface="Times New Roman"/>
                        <a:cs typeface="Gill Sans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M±SD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solidFill>
                          <a:srgbClr val="000000"/>
                        </a:solidFill>
                        <a:effectLst/>
                        <a:latin typeface="Gill Sans"/>
                        <a:ea typeface="Times New Roman"/>
                        <a:cs typeface="Gill Sans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EST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(N=245)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 smtClean="0">
                        <a:solidFill>
                          <a:srgbClr val="000000"/>
                        </a:solidFill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M±SD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(norm)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>
                    <a:solidFill>
                      <a:srgbClr val="DBEEF4"/>
                    </a:solidFill>
                  </a:tcPr>
                </a:tc>
              </a:tr>
              <a:tr h="7828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2000" noProof="0" dirty="0" smtClean="0">
                          <a:solidFill>
                            <a:srgbClr val="FF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Positiivsed emotsioonid tööl</a:t>
                      </a:r>
                      <a:endParaRPr lang="et-EE" sz="2000" noProof="0" dirty="0">
                        <a:solidFill>
                          <a:srgbClr val="FF0000"/>
                        </a:solidFill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  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4.88±0.67</a:t>
                      </a:r>
                      <a:endParaRPr lang="en-US" sz="1800" dirty="0" smtClean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 </a:t>
                      </a: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5.03</a:t>
                      </a:r>
                      <a:r>
                        <a:rPr lang="en-US" sz="1800" dirty="0" smtClean="0">
                          <a:effectLst/>
                          <a:latin typeface="Gill Sans"/>
                          <a:ea typeface="ＭＳ 明朝"/>
                          <a:cs typeface="Gill Sans"/>
                        </a:rPr>
                        <a:t>±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0.65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*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**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 </a:t>
                      </a: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4.86</a:t>
                      </a:r>
                      <a:r>
                        <a:rPr lang="en-US" sz="1800" dirty="0" smtClean="0">
                          <a:effectLst/>
                          <a:latin typeface="Gill Sans"/>
                          <a:ea typeface="ＭＳ 明朝"/>
                          <a:cs typeface="Gill Sans"/>
                        </a:rPr>
                        <a:t>±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0.60</a:t>
                      </a:r>
                      <a:endParaRPr lang="en-US" sz="1800" dirty="0" smtClean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4.85</a:t>
                      </a:r>
                      <a:r>
                        <a:rPr lang="en-US" sz="1800" dirty="0" smtClean="0">
                          <a:effectLst/>
                          <a:latin typeface="Gill Sans"/>
                          <a:ea typeface="ＭＳ 明朝"/>
                          <a:cs typeface="Gill Sans"/>
                        </a:rPr>
                        <a:t>±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0.66</a:t>
                      </a:r>
                      <a:endParaRPr lang="en-US" sz="1800" dirty="0" smtClean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 </a:t>
                      </a: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</a:tr>
              <a:tr h="7828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2000" noProof="0" dirty="0" smtClean="0">
                          <a:solidFill>
                            <a:srgbClr val="0000FF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Negatiivsed emotsioonid tööl</a:t>
                      </a:r>
                      <a:endParaRPr lang="et-EE" sz="2000" noProof="0" dirty="0">
                        <a:solidFill>
                          <a:srgbClr val="0000FF"/>
                        </a:solidFill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3.59±0.79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*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**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ill Sans"/>
                          <a:ea typeface="ＭＳ 明朝"/>
                          <a:cs typeface="Gill San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3.46</a:t>
                      </a:r>
                      <a:r>
                        <a:rPr lang="en-US" sz="1800" dirty="0" smtClean="0">
                          <a:effectLst/>
                          <a:latin typeface="Gill Sans"/>
                          <a:ea typeface="ＭＳ 明朝"/>
                          <a:cs typeface="Gill Sans"/>
                        </a:rPr>
                        <a:t>±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0.75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 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*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ill Sans"/>
                          <a:ea typeface="ＭＳ 明朝"/>
                          <a:cs typeface="Gill San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3.52</a:t>
                      </a:r>
                      <a:r>
                        <a:rPr lang="en-US" sz="1800" dirty="0" smtClean="0">
                          <a:effectLst/>
                          <a:latin typeface="Gill Sans"/>
                          <a:ea typeface="ＭＳ 明朝"/>
                          <a:cs typeface="Gill Sans"/>
                        </a:rPr>
                        <a:t>±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0.88</a:t>
                      </a:r>
                      <a:endParaRPr lang="en-US" sz="1800" dirty="0" smtClean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ill Sans"/>
                          <a:ea typeface="ＭＳ 明朝"/>
                          <a:cs typeface="Gill San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3.31</a:t>
                      </a:r>
                      <a:r>
                        <a:rPr lang="en-US" sz="1800" dirty="0" smtClean="0">
                          <a:effectLst/>
                          <a:latin typeface="Gill Sans"/>
                          <a:ea typeface="ＭＳ 明朝"/>
                          <a:cs typeface="Gill Sans"/>
                        </a:rPr>
                        <a:t>±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0.82</a:t>
                      </a:r>
                      <a:endParaRPr lang="en-US" sz="1800" dirty="0" smtClean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ill Sans"/>
                          <a:ea typeface="ＭＳ 明朝"/>
                          <a:cs typeface="Gill Sans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10974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2000" b="1" noProof="0" dirty="0" smtClean="0">
                          <a:solidFill>
                            <a:srgbClr val="FF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Kõrge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2000" b="1" noProof="0" dirty="0" smtClean="0">
                          <a:solidFill>
                            <a:srgbClr val="FF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emotsionaalne heaolu tööl</a:t>
                      </a:r>
                      <a:endParaRPr lang="et-EE" sz="2000" b="1" noProof="0" dirty="0">
                        <a:solidFill>
                          <a:srgbClr val="FF0000"/>
                        </a:solidFill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4.58</a:t>
                      </a:r>
                      <a:r>
                        <a:rPr lang="en-US" sz="1800" dirty="0" smtClean="0">
                          <a:effectLst/>
                          <a:latin typeface="Gill Sans"/>
                          <a:ea typeface="ＭＳ 明朝"/>
                          <a:cs typeface="Gill Sans"/>
                        </a:rPr>
                        <a:t>±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0.72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*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4.64</a:t>
                      </a:r>
                      <a:r>
                        <a:rPr lang="en-US" sz="1800" dirty="0" smtClean="0">
                          <a:effectLst/>
                          <a:latin typeface="Gill Sans"/>
                          <a:ea typeface="ＭＳ 明朝"/>
                          <a:cs typeface="Gill Sans"/>
                        </a:rPr>
                        <a:t>±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0.64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*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**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 </a:t>
                      </a: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4.55</a:t>
                      </a:r>
                      <a:r>
                        <a:rPr lang="en-US" sz="1800" dirty="0" smtClean="0">
                          <a:effectLst/>
                          <a:latin typeface="Gill Sans"/>
                          <a:ea typeface="ＭＳ 明朝"/>
                          <a:cs typeface="Gill Sans"/>
                        </a:rPr>
                        <a:t>±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0.60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*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 </a:t>
                      </a: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4.39</a:t>
                      </a:r>
                      <a:r>
                        <a:rPr lang="en-US" sz="1800" dirty="0" smtClean="0">
                          <a:effectLst/>
                          <a:latin typeface="Gill Sans"/>
                          <a:ea typeface="ＭＳ 明朝"/>
                          <a:cs typeface="Gill Sans"/>
                        </a:rPr>
                        <a:t>±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0.77</a:t>
                      </a:r>
                      <a:endParaRPr lang="en-US" sz="1800" dirty="0" smtClean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 </a:t>
                      </a: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</a:tr>
              <a:tr h="10974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2000" b="1" noProof="0" dirty="0" smtClean="0">
                          <a:solidFill>
                            <a:srgbClr val="0000FF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Madal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2000" b="1" baseline="0" noProof="0" dirty="0" smtClean="0">
                          <a:solidFill>
                            <a:srgbClr val="0000FF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emotsionaalne heaolu tööl</a:t>
                      </a:r>
                      <a:endParaRPr lang="et-EE" sz="2000" b="1" noProof="0" dirty="0">
                        <a:solidFill>
                          <a:srgbClr val="0000FF"/>
                        </a:solidFill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2.51</a:t>
                      </a:r>
                      <a:r>
                        <a:rPr lang="en-US" sz="1800" dirty="0" smtClean="0">
                          <a:effectLst/>
                          <a:latin typeface="Gill Sans"/>
                          <a:ea typeface="ＭＳ 明朝"/>
                          <a:cs typeface="Gill Sans"/>
                        </a:rPr>
                        <a:t>±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0.87</a:t>
                      </a:r>
                      <a:endParaRPr lang="en-US" sz="1800" dirty="0" smtClean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2.30</a:t>
                      </a:r>
                      <a:r>
                        <a:rPr lang="en-US" sz="1800" dirty="0" smtClean="0">
                          <a:effectLst/>
                          <a:latin typeface="Gill Sans"/>
                          <a:ea typeface="ＭＳ 明朝"/>
                          <a:cs typeface="Gill Sans"/>
                        </a:rPr>
                        <a:t>±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0.74</a:t>
                      </a:r>
                      <a:endParaRPr lang="en-US" sz="1800" dirty="0" smtClean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2.26</a:t>
                      </a:r>
                      <a:r>
                        <a:rPr lang="en-US" sz="1800" dirty="0" smtClean="0">
                          <a:effectLst/>
                          <a:latin typeface="Gill Sans"/>
                          <a:ea typeface="ＭＳ 明朝"/>
                          <a:cs typeface="Gill Sans"/>
                        </a:rPr>
                        <a:t>±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0.74</a:t>
                      </a:r>
                      <a:endParaRPr lang="en-US" sz="1800" dirty="0" smtClean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2.41</a:t>
                      </a:r>
                      <a:r>
                        <a:rPr lang="en-US" sz="1800" dirty="0" smtClean="0">
                          <a:effectLst/>
                          <a:latin typeface="Gill Sans"/>
                          <a:ea typeface="ＭＳ 明朝"/>
                          <a:cs typeface="Gill Sans"/>
                        </a:rPr>
                        <a:t>±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0.89</a:t>
                      </a:r>
                      <a:endParaRPr lang="en-US" sz="1800" dirty="0" smtClean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6327" y="6086590"/>
            <a:ext cx="3815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 </a:t>
            </a:r>
            <a:r>
              <a:rPr lang="en-US" dirty="0"/>
              <a:t>   p &lt; </a:t>
            </a:r>
            <a:r>
              <a:rPr lang="en-US" dirty="0" smtClean="0"/>
              <a:t>0.05  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>
                <a:solidFill>
                  <a:srgbClr val="FF0000"/>
                </a:solidFill>
              </a:rPr>
              <a:t>*  </a:t>
            </a:r>
            <a:r>
              <a:rPr lang="en-US" dirty="0"/>
              <a:t>p &lt; 0.01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>
                <a:solidFill>
                  <a:srgbClr val="FF0000"/>
                </a:solidFill>
              </a:rPr>
              <a:t>**</a:t>
            </a:r>
            <a:r>
              <a:rPr lang="en-US" dirty="0"/>
              <a:t>p &lt; 0.001 </a:t>
            </a:r>
          </a:p>
        </p:txBody>
      </p:sp>
    </p:spTree>
    <p:extLst>
      <p:ext uri="{BB962C8B-B14F-4D97-AF65-F5344CB8AC3E}">
        <p14:creationId xmlns:p14="http://schemas.microsoft.com/office/powerpoint/2010/main" val="197995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4101061"/>
              </p:ext>
            </p:extLst>
          </p:nvPr>
        </p:nvGraphicFramePr>
        <p:xfrm>
          <a:off x="346327" y="1088350"/>
          <a:ext cx="850883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9369"/>
                <a:gridCol w="1654163"/>
                <a:gridCol w="1701766"/>
                <a:gridCol w="1701766"/>
                <a:gridCol w="1701766"/>
              </a:tblGrid>
              <a:tr h="967316"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t-EE" sz="1600" b="1" noProof="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 </a:t>
                      </a:r>
                      <a:endParaRPr lang="et-EE" sz="1600" b="1" noProof="0" dirty="0">
                        <a:solidFill>
                          <a:srgbClr val="000000"/>
                        </a:solidFill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solidFill>
                          <a:srgbClr val="000000"/>
                        </a:solidFill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ÕPETAJAD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M±SD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solidFill>
                          <a:srgbClr val="000000"/>
                        </a:solidFill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ÕED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M±SD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solidFill>
                          <a:srgbClr val="000000"/>
                        </a:solidFill>
                        <a:effectLst/>
                        <a:latin typeface="Gill Sans"/>
                        <a:ea typeface="Times New Roman"/>
                        <a:cs typeface="Gill Sans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AMETNIKUD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M±SD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solidFill>
                          <a:srgbClr val="000000"/>
                        </a:solidFill>
                        <a:effectLst/>
                        <a:latin typeface="Gill Sans"/>
                        <a:ea typeface="Times New Roman"/>
                        <a:cs typeface="Gill Sans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EST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M±SD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>
                    <a:solidFill>
                      <a:srgbClr val="DBEEF4"/>
                    </a:solidFill>
                  </a:tcPr>
                </a:tc>
              </a:tr>
              <a:tr h="629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2000" noProof="0" smtClean="0">
                          <a:effectLst/>
                          <a:latin typeface="Gill Sans"/>
                          <a:ea typeface="ＭＳ 明朝"/>
                          <a:cs typeface="Gill Sans"/>
                        </a:rPr>
                        <a:t>Tajutud tulemuslikkus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9.84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±1.25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*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**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 </a:t>
                      </a: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9.71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±1.17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*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**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 </a:t>
                      </a: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9.77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±0.88</a:t>
                      </a: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 </a:t>
                      </a: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9.76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±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Gill Sans"/>
                          <a:ea typeface="+mn-ea"/>
                          <a:cs typeface="Gill Sans"/>
                        </a:rPr>
                        <a:t>1.15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Gill Sans"/>
                          <a:ea typeface="Times New Roman"/>
                          <a:cs typeface="Gill Sans"/>
                        </a:rPr>
                        <a:t> </a:t>
                      </a: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</a:tr>
              <a:tr h="305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20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Teadmised</a:t>
                      </a:r>
                      <a:endParaRPr lang="et-EE" sz="2000" noProof="0" smtClean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2000" noProof="0" smtClean="0">
                          <a:effectLst/>
                          <a:latin typeface="Gill Sans"/>
                          <a:ea typeface="ＭＳ 明朝"/>
                          <a:cs typeface="Gill Sans"/>
                        </a:rPr>
                        <a:t> </a:t>
                      </a:r>
                      <a:endParaRPr lang="et-EE" sz="20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10.13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±1.26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*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*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 </a:t>
                      </a: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9.60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±1.48</a:t>
                      </a: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 </a:t>
                      </a: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10.00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±1.01</a:t>
                      </a: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 </a:t>
                      </a: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9.81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±1.15</a:t>
                      </a: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Gill Sans"/>
                          <a:ea typeface="Times New Roman"/>
                          <a:cs typeface="Gill Sans"/>
                        </a:rPr>
                        <a:t> </a:t>
                      </a: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</a:tr>
              <a:tr h="305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2000" noProof="0" smtClean="0">
                          <a:effectLst/>
                          <a:latin typeface="Gill Sans"/>
                          <a:ea typeface="ＭＳ 明朝"/>
                          <a:cs typeface="Gill Sans"/>
                        </a:rPr>
                        <a:t>Oskused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2000" noProof="0" smtClean="0">
                          <a:effectLst/>
                          <a:latin typeface="Gill Sans"/>
                          <a:ea typeface="ＭＳ 明朝"/>
                          <a:cs typeface="Gill Sans"/>
                        </a:rPr>
                        <a:t> </a:t>
                      </a:r>
                      <a:endParaRPr lang="et-EE" sz="20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9.75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±1.33</a:t>
                      </a: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9.77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±1.27</a:t>
                      </a: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 </a:t>
                      </a: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9.79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±1.06</a:t>
                      </a: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 </a:t>
                      </a: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9.66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±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Gill Sans"/>
                          <a:ea typeface="+mn-ea"/>
                          <a:cs typeface="Gill Sans"/>
                        </a:rPr>
                        <a:t>1.18</a:t>
                      </a: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Gill Sans"/>
                          <a:ea typeface="Times New Roman"/>
                          <a:cs typeface="Gill Sans"/>
                        </a:rPr>
                        <a:t> </a:t>
                      </a: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</a:tr>
              <a:tr h="3430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2000" noProof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Võimed</a:t>
                      </a:r>
                      <a:endParaRPr lang="et-EE" sz="2000" noProof="0" smtClean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2000" noProof="0" smtClean="0">
                          <a:effectLst/>
                          <a:latin typeface="Gill Sans"/>
                          <a:ea typeface="ＭＳ 明朝"/>
                          <a:cs typeface="Gill Sans"/>
                        </a:rPr>
                        <a:t> </a:t>
                      </a:r>
                      <a:endParaRPr lang="et-EE" sz="2000" noProof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10.07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±1.37</a:t>
                      </a: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 </a:t>
                      </a: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9.89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±1.24</a:t>
                      </a: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 </a:t>
                      </a: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10.10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±0.93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*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 </a:t>
                      </a: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9.82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±1.13</a:t>
                      </a: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Gill Sans"/>
                          <a:ea typeface="Times New Roman"/>
                          <a:cs typeface="Gill Sans"/>
                        </a:rPr>
                        <a:t> </a:t>
                      </a: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</a:tr>
              <a:tr h="4996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2000" noProof="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Motivatsioon</a:t>
                      </a:r>
                      <a:endParaRPr lang="et-EE" sz="2000" noProof="0" dirty="0" smtClean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2000" noProof="0" dirty="0" smtClean="0">
                          <a:effectLst/>
                          <a:latin typeface="Gill Sans"/>
                          <a:ea typeface="ＭＳ 明朝"/>
                          <a:cs typeface="Gill Sans"/>
                        </a:rPr>
                        <a:t> </a:t>
                      </a:r>
                      <a:endParaRPr lang="et-EE" sz="2000" noProof="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9.79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±1.75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*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*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 </a:t>
                      </a: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9.63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±1.77</a:t>
                      </a: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 </a:t>
                      </a: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9.50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±1.49</a:t>
                      </a: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 </a:t>
                      </a: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9.33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±1.65</a:t>
                      </a: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Gill Sans"/>
                          <a:ea typeface="Times New Roman"/>
                          <a:cs typeface="Gill Sans"/>
                        </a:rPr>
                        <a:t> </a:t>
                      </a: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</a:tr>
              <a:tr h="4996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2000" noProof="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Võimalus</a:t>
                      </a:r>
                      <a:endParaRPr lang="et-EE" sz="2000" noProof="0" dirty="0" smtClean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2000" noProof="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 </a:t>
                      </a:r>
                      <a:endParaRPr lang="et-EE" sz="2000" noProof="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9.52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±1.98</a:t>
                      </a: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 </a:t>
                      </a: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9.57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±1.58</a:t>
                      </a: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 </a:t>
                      </a: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9.44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±2.0</a:t>
                      </a: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 </a:t>
                      </a: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9.71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±1.40</a:t>
                      </a: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/>
                          <a:cs typeface="Gill Sans"/>
                        </a:rPr>
                        <a:t> </a:t>
                      </a:r>
                      <a:endParaRPr lang="en-US" sz="1800" dirty="0">
                        <a:effectLst/>
                        <a:latin typeface="Gill Sans"/>
                        <a:ea typeface="ＭＳ 明朝"/>
                        <a:cs typeface="Gill San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01001" y="226576"/>
            <a:ext cx="570019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8F053F"/>
                </a:solidFill>
                <a:latin typeface="Gill Sans"/>
                <a:cs typeface="Gill Sans"/>
              </a:rPr>
              <a:t>Tajutud</a:t>
            </a:r>
            <a:r>
              <a:rPr lang="en-US" sz="3200" b="1" dirty="0" smtClean="0">
                <a:solidFill>
                  <a:srgbClr val="8F053F"/>
                </a:solidFill>
                <a:latin typeface="Gill Sans"/>
                <a:cs typeface="Gill Sans"/>
              </a:rPr>
              <a:t> </a:t>
            </a:r>
            <a:r>
              <a:rPr lang="en-US" sz="3200" b="1" dirty="0" err="1" smtClean="0">
                <a:solidFill>
                  <a:srgbClr val="8F053F"/>
                </a:solidFill>
                <a:latin typeface="Gill Sans"/>
                <a:cs typeface="Gill Sans"/>
              </a:rPr>
              <a:t>töö</a:t>
            </a:r>
            <a:r>
              <a:rPr lang="en-US" sz="3200" b="1" dirty="0" smtClean="0">
                <a:solidFill>
                  <a:srgbClr val="8F053F"/>
                </a:solidFill>
                <a:latin typeface="Gill Sans"/>
                <a:cs typeface="Gill Sans"/>
              </a:rPr>
              <a:t> </a:t>
            </a:r>
            <a:r>
              <a:rPr lang="en-US" sz="3200" b="1" dirty="0" err="1" smtClean="0">
                <a:solidFill>
                  <a:srgbClr val="8F053F"/>
                </a:solidFill>
                <a:latin typeface="Gill Sans"/>
                <a:cs typeface="Gill Sans"/>
              </a:rPr>
              <a:t>tulemuslikkus</a:t>
            </a:r>
            <a:r>
              <a:rPr lang="en-US" sz="3200" b="1" dirty="0" smtClean="0">
                <a:solidFill>
                  <a:srgbClr val="8F053F"/>
                </a:solidFill>
                <a:latin typeface="Gill Sans"/>
                <a:cs typeface="Gill Sans"/>
              </a:rPr>
              <a:t> </a:t>
            </a:r>
          </a:p>
          <a:p>
            <a:pPr algn="ctr"/>
            <a:r>
              <a:rPr lang="en-US" dirty="0" smtClean="0">
                <a:solidFill>
                  <a:srgbClr val="8F053F"/>
                </a:solidFill>
                <a:latin typeface="Gill Sans"/>
                <a:cs typeface="Gill Sans"/>
              </a:rPr>
              <a:t>            (12-palli </a:t>
            </a:r>
            <a:r>
              <a:rPr lang="en-US" dirty="0" err="1" smtClean="0">
                <a:solidFill>
                  <a:srgbClr val="8F053F"/>
                </a:solidFill>
                <a:latin typeface="Gill Sans"/>
                <a:cs typeface="Gill Sans"/>
              </a:rPr>
              <a:t>skaala</a:t>
            </a:r>
            <a:r>
              <a:rPr lang="en-US" dirty="0" smtClean="0">
                <a:solidFill>
                  <a:srgbClr val="8F053F"/>
                </a:solidFill>
                <a:latin typeface="Gill Sans"/>
                <a:cs typeface="Gill Sans"/>
              </a:rPr>
              <a:t>, 1 on </a:t>
            </a:r>
            <a:r>
              <a:rPr lang="en-US" dirty="0" err="1" smtClean="0">
                <a:solidFill>
                  <a:srgbClr val="8F053F"/>
                </a:solidFill>
                <a:latin typeface="Gill Sans"/>
                <a:cs typeface="Gill Sans"/>
              </a:rPr>
              <a:t>halvim</a:t>
            </a:r>
            <a:r>
              <a:rPr lang="en-US" dirty="0" smtClean="0">
                <a:solidFill>
                  <a:srgbClr val="8F053F"/>
                </a:solidFill>
                <a:latin typeface="Gill Sans"/>
                <a:cs typeface="Gill Sans"/>
              </a:rPr>
              <a:t> </a:t>
            </a:r>
            <a:r>
              <a:rPr lang="en-US" dirty="0" err="1" smtClean="0">
                <a:solidFill>
                  <a:srgbClr val="8F053F"/>
                </a:solidFill>
                <a:latin typeface="Gill Sans"/>
                <a:cs typeface="Gill Sans"/>
              </a:rPr>
              <a:t>ja</a:t>
            </a:r>
            <a:r>
              <a:rPr lang="en-US" dirty="0" smtClean="0">
                <a:solidFill>
                  <a:srgbClr val="8F053F"/>
                </a:solidFill>
                <a:latin typeface="Gill Sans"/>
                <a:cs typeface="Gill Sans"/>
              </a:rPr>
              <a:t> 12 on </a:t>
            </a:r>
            <a:r>
              <a:rPr lang="en-US" dirty="0" err="1" smtClean="0">
                <a:solidFill>
                  <a:srgbClr val="8F053F"/>
                </a:solidFill>
                <a:latin typeface="Gill Sans"/>
                <a:cs typeface="Gill Sans"/>
              </a:rPr>
              <a:t>parim</a:t>
            </a:r>
            <a:r>
              <a:rPr lang="en-US" dirty="0" smtClean="0">
                <a:solidFill>
                  <a:srgbClr val="8F053F"/>
                </a:solidFill>
                <a:latin typeface="Gill Sans"/>
                <a:cs typeface="Gill Sans"/>
              </a:rPr>
              <a:t>)</a:t>
            </a:r>
            <a:endParaRPr lang="en-US" dirty="0">
              <a:solidFill>
                <a:srgbClr val="8F053F"/>
              </a:solidFill>
              <a:latin typeface="Gill Sans"/>
              <a:cs typeface="Gill San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6327" y="6086590"/>
            <a:ext cx="3815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 </a:t>
            </a:r>
            <a:r>
              <a:rPr lang="en-US" dirty="0"/>
              <a:t>   p &lt; </a:t>
            </a:r>
            <a:r>
              <a:rPr lang="en-US" dirty="0" smtClean="0"/>
              <a:t>0.05  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>
                <a:solidFill>
                  <a:srgbClr val="FF0000"/>
                </a:solidFill>
              </a:rPr>
              <a:t>*  </a:t>
            </a:r>
            <a:r>
              <a:rPr lang="en-US" dirty="0"/>
              <a:t>p &lt; 0.01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>
                <a:solidFill>
                  <a:srgbClr val="FF0000"/>
                </a:solidFill>
              </a:rPr>
              <a:t>**</a:t>
            </a:r>
            <a:r>
              <a:rPr lang="en-US" dirty="0"/>
              <a:t>p &lt; 0.001 </a:t>
            </a:r>
          </a:p>
        </p:txBody>
      </p:sp>
    </p:spTree>
    <p:extLst>
      <p:ext uri="{BB962C8B-B14F-4D97-AF65-F5344CB8AC3E}">
        <p14:creationId xmlns:p14="http://schemas.microsoft.com/office/powerpoint/2010/main" val="44143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2156619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8F053F"/>
                </a:solidFill>
                <a:latin typeface="Gill Sans"/>
                <a:cs typeface="Gill Sans"/>
              </a:rPr>
              <a:t>TÄNAN!</a:t>
            </a:r>
            <a:endParaRPr lang="en-US" sz="3200" b="1" dirty="0">
              <a:solidFill>
                <a:srgbClr val="8F053F"/>
              </a:solidFill>
              <a:latin typeface="Gill Sans"/>
              <a:cs typeface="Gill Sans"/>
            </a:endParaRPr>
          </a:p>
        </p:txBody>
      </p:sp>
      <p:pic>
        <p:nvPicPr>
          <p:cNvPr id="6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8600"/>
            <a:ext cx="42545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710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562</Words>
  <Application>Microsoft Office PowerPoint</Application>
  <PresentationFormat>On-screen Show (4:3)</PresentationFormat>
  <Paragraphs>314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Õendusjuhtide ja õdede emotsionaalne heaolu ning seos töö tulemuslikkusega</vt:lpstr>
      <vt:lpstr>Uuring PERHis (2016)</vt:lpstr>
      <vt:lpstr>PowerPoint Presentation</vt:lpstr>
      <vt:lpstr>PowerPoint Presentation</vt:lpstr>
      <vt:lpstr>Töö tulemuslikkus</vt:lpstr>
      <vt:lpstr>Emotsionaalne heaolu tööl ja tajutud produktiivsus (N=543)</vt:lpstr>
      <vt:lpstr>PowerPoint Presentation</vt:lpstr>
      <vt:lpstr>PowerPoint Presentation</vt:lpstr>
      <vt:lpstr>PowerPoint Presentation</vt:lpstr>
    </vt:vector>
  </TitlesOfParts>
  <Company>Tööstuspsühholoogia inst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Õdede emotsionaalne heaolu ning seos töö tulemuslikkusega</dc:title>
  <dc:creator>Mare Teichmann</dc:creator>
  <cp:lastModifiedBy>Windows User</cp:lastModifiedBy>
  <cp:revision>66</cp:revision>
  <dcterms:created xsi:type="dcterms:W3CDTF">2016-11-02T05:49:47Z</dcterms:created>
  <dcterms:modified xsi:type="dcterms:W3CDTF">2016-11-15T06:38:41Z</dcterms:modified>
</cp:coreProperties>
</file>