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2" r:id="rId4"/>
    <p:sldId id="258" r:id="rId5"/>
    <p:sldId id="265" r:id="rId6"/>
    <p:sldId id="263" r:id="rId7"/>
    <p:sldId id="259" r:id="rId8"/>
    <p:sldId id="261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856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2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6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8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32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3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8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6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2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3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9E963-426C-9945-87C0-B7A69EE7425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8F82A-D65A-804D-8F94-3429E320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sz="4000" b="1" dirty="0" smtClean="0">
                <a:solidFill>
                  <a:srgbClr val="8F053F"/>
                </a:solidFill>
                <a:latin typeface="Gill Sans"/>
                <a:cs typeface="Gill Sans"/>
              </a:rPr>
              <a:t>Õendusjuhtide ja õdede emotsionaalne heaolu ning seos töö tulemuslikkusega</a:t>
            </a:r>
            <a:endParaRPr lang="et-EE" sz="4000" b="1" dirty="0">
              <a:solidFill>
                <a:srgbClr val="8F053F"/>
              </a:solidFill>
              <a:latin typeface="Gill Sans"/>
              <a:cs typeface="Gill San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2800" b="1" i="1" smtClean="0">
                <a:latin typeface="Gill Sans"/>
                <a:cs typeface="Gill Sans"/>
              </a:rPr>
              <a:t>Professor Mare Teichmann </a:t>
            </a:r>
            <a:r>
              <a:rPr lang="et-EE" sz="2800" i="1" smtClean="0">
                <a:latin typeface="Gill Sans"/>
                <a:cs typeface="Gill Sans"/>
              </a:rPr>
              <a:t>(PhD)</a:t>
            </a:r>
          </a:p>
          <a:p>
            <a:r>
              <a:rPr lang="et-EE" sz="2800" smtClean="0">
                <a:latin typeface="Gill Sans"/>
                <a:cs typeface="Gill Sans"/>
              </a:rPr>
              <a:t>Tallinna Tehnikaülikool </a:t>
            </a:r>
          </a:p>
          <a:p>
            <a:r>
              <a:rPr lang="et-EE" sz="2800" smtClean="0">
                <a:latin typeface="Gill Sans"/>
                <a:cs typeface="Gill Sans"/>
              </a:rPr>
              <a:t>Sileesia Ülikool</a:t>
            </a:r>
            <a:endParaRPr lang="et-EE" sz="2800">
              <a:latin typeface="Gill Sans"/>
              <a:cs typeface="Gill Sans"/>
            </a:endParaRPr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8600"/>
            <a:ext cx="4254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999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Uuring</a:t>
            </a:r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PERHis</a:t>
            </a:r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  <a:r>
              <a:rPr lang="en-US" sz="1800" i="1" dirty="0" smtClean="0">
                <a:solidFill>
                  <a:srgbClr val="8F053F"/>
                </a:solidFill>
                <a:latin typeface="Gill Sans"/>
                <a:cs typeface="Gill Sans"/>
              </a:rPr>
              <a:t>(2016)</a:t>
            </a:r>
            <a:endParaRPr lang="en-US" sz="1800" i="1" dirty="0">
              <a:solidFill>
                <a:srgbClr val="8F053F"/>
              </a:solidFill>
              <a:latin typeface="Gill Sans"/>
              <a:cs typeface="Gill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Uuring viidi läbi 2016 aasta esimeses kvartalis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Uuringus osales: N=219 õendusjuhti ja õde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Keskmine vanus: 40.44 ±10.22 aastat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Sugu: 96% naised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Töötanud ametikohal: 9.80 ±9.27 aastat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Metoodikad </a:t>
            </a:r>
            <a:r>
              <a:rPr lang="et-EE" sz="1800" i="1" dirty="0" smtClean="0">
                <a:latin typeface="Gill Sans"/>
                <a:cs typeface="Gill Sans"/>
              </a:rPr>
              <a:t>(</a:t>
            </a:r>
            <a:r>
              <a:rPr lang="en-US" sz="1800" i="1" dirty="0"/>
              <a:t>N=</a:t>
            </a:r>
            <a:r>
              <a:rPr lang="en-US" sz="1800" i="1" dirty="0" smtClean="0"/>
              <a:t>974)</a:t>
            </a:r>
            <a:r>
              <a:rPr lang="et-EE" sz="1800" i="1" dirty="0" smtClean="0">
                <a:latin typeface="Gill Sans"/>
                <a:cs typeface="Gill Sans"/>
              </a:rPr>
              <a:t>: </a:t>
            </a:r>
          </a:p>
          <a:p>
            <a:pPr marL="0" indent="0">
              <a:buNone/>
            </a:pPr>
            <a:r>
              <a:rPr lang="en-US" sz="2400" dirty="0" err="1" smtClean="0"/>
              <a:t>Tööalase</a:t>
            </a:r>
            <a:r>
              <a:rPr lang="en-US" sz="2400" dirty="0" smtClean="0"/>
              <a:t> </a:t>
            </a:r>
            <a:r>
              <a:rPr lang="en-US" sz="2400" dirty="0" err="1" smtClean="0"/>
              <a:t>emotsionaalse</a:t>
            </a:r>
            <a:r>
              <a:rPr lang="en-US" sz="2400" dirty="0" smtClean="0"/>
              <a:t> </a:t>
            </a:r>
            <a:r>
              <a:rPr lang="en-US" sz="2400" dirty="0" err="1" smtClean="0"/>
              <a:t>heaolu</a:t>
            </a:r>
            <a:r>
              <a:rPr lang="en-US" sz="2400" dirty="0" smtClean="0"/>
              <a:t> </a:t>
            </a:r>
            <a:r>
              <a:rPr lang="en-US" sz="2400" i="1" dirty="0" err="1" smtClean="0">
                <a:latin typeface="Gill Sans"/>
                <a:cs typeface="Gill Sans"/>
              </a:rPr>
              <a:t>skaala</a:t>
            </a:r>
            <a:r>
              <a:rPr lang="en-US" sz="2400" i="1" dirty="0" smtClean="0">
                <a:latin typeface="Gill Sans"/>
                <a:cs typeface="Gill Sans"/>
              </a:rPr>
              <a:t> </a:t>
            </a:r>
          </a:p>
          <a:p>
            <a:pPr marL="0" indent="0">
              <a:buNone/>
            </a:pPr>
            <a:r>
              <a:rPr lang="en-US" sz="1800" i="1" dirty="0" smtClean="0">
                <a:latin typeface="Gill Sans"/>
                <a:cs typeface="Gill Sans"/>
              </a:rPr>
              <a:t>(Work </a:t>
            </a:r>
            <a:r>
              <a:rPr lang="en-US" sz="1800" i="1" dirty="0">
                <a:latin typeface="Gill Sans"/>
                <a:cs typeface="Gill Sans"/>
              </a:rPr>
              <a:t>Related Emotional Wellbeing </a:t>
            </a:r>
            <a:r>
              <a:rPr lang="en-US" sz="1800" i="1" dirty="0" smtClean="0">
                <a:latin typeface="Gill Sans"/>
                <a:cs typeface="Gill Sans"/>
              </a:rPr>
              <a:t>Scale, WEWS</a:t>
            </a:r>
            <a:r>
              <a:rPr lang="en-US" sz="1800" i="1" dirty="0">
                <a:latin typeface="Gill Sans"/>
                <a:cs typeface="Gill Sans"/>
              </a:rPr>
              <a:t>) </a:t>
            </a:r>
            <a:endParaRPr lang="et-EE" sz="1800" i="1" dirty="0" smtClean="0">
              <a:latin typeface="Gill Sans"/>
              <a:cs typeface="Gill Sans"/>
            </a:endParaRPr>
          </a:p>
          <a:p>
            <a:pPr marL="0" indent="0">
              <a:buNone/>
            </a:pPr>
            <a:r>
              <a:rPr lang="en-US" sz="2400" dirty="0" err="1" smtClean="0"/>
              <a:t>Tajutud</a:t>
            </a:r>
            <a:r>
              <a:rPr lang="en-US" sz="2400" dirty="0" smtClean="0"/>
              <a:t> </a:t>
            </a:r>
            <a:r>
              <a:rPr lang="en-US" sz="2400" dirty="0" err="1" smtClean="0"/>
              <a:t>tulemuslikkuse</a:t>
            </a:r>
            <a:r>
              <a:rPr lang="en-US" sz="2400" dirty="0" smtClean="0"/>
              <a:t> </a:t>
            </a:r>
            <a:r>
              <a:rPr lang="en-US" sz="2400" dirty="0" err="1" smtClean="0"/>
              <a:t>skaala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1800" i="1" dirty="0" smtClean="0"/>
              <a:t>(Perceived </a:t>
            </a:r>
            <a:r>
              <a:rPr lang="en-US" sz="1800" i="1" dirty="0"/>
              <a:t>Performance </a:t>
            </a:r>
            <a:r>
              <a:rPr lang="en-US" sz="1800" i="1" dirty="0" smtClean="0"/>
              <a:t>Scale, PPS</a:t>
            </a:r>
            <a:r>
              <a:rPr lang="en-US" sz="1800" i="1" dirty="0"/>
              <a:t>) </a:t>
            </a:r>
            <a:endParaRPr lang="et-EE" sz="1800" i="1" dirty="0" smtClean="0">
              <a:latin typeface="Gill Sans"/>
              <a:cs typeface="Gill Sans"/>
            </a:endParaRPr>
          </a:p>
          <a:p>
            <a:pPr marL="0" indent="0">
              <a:buNone/>
            </a:pPr>
            <a:endParaRPr lang="en-US" sz="2400" dirty="0">
              <a:latin typeface="Gill Sans"/>
              <a:cs typeface="Gill Sans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841" y="4347512"/>
            <a:ext cx="2375062" cy="177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62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6-11-12 at 7.09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68" y="1423271"/>
            <a:ext cx="4953344" cy="49279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24903" y="692776"/>
            <a:ext cx="6962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Gill Sans"/>
                <a:cs typeface="Gill Sans"/>
              </a:rPr>
              <a:t>(Wellness - </a:t>
            </a:r>
            <a:r>
              <a:rPr lang="en-US" i="1" dirty="0">
                <a:latin typeface="Gill Sans"/>
                <a:cs typeface="Gill Sans"/>
              </a:rPr>
              <a:t>the state or condition of being in good physical and mental </a:t>
            </a:r>
            <a:r>
              <a:rPr lang="en-US" i="1" dirty="0" smtClean="0">
                <a:latin typeface="Gill Sans"/>
                <a:cs typeface="Gill Sans"/>
              </a:rPr>
              <a:t>health)</a:t>
            </a:r>
            <a:endParaRPr lang="en-US" i="1" dirty="0">
              <a:latin typeface="Gill Sans"/>
              <a:cs typeface="Gill San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3513" y="108000"/>
            <a:ext cx="52828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Terevise</a:t>
            </a:r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ehk</a:t>
            </a:r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heolu</a:t>
            </a:r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ratas</a:t>
            </a:r>
            <a:endParaRPr lang="en-US" sz="3200" b="1" dirty="0">
              <a:solidFill>
                <a:srgbClr val="8F053F"/>
              </a:solidFill>
              <a:latin typeface="Gill Sans"/>
              <a:cs typeface="Gill San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7406" y="1606702"/>
            <a:ext cx="337784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>
                <a:latin typeface="Gill Sans"/>
                <a:cs typeface="Gill Sans"/>
              </a:rPr>
              <a:t>Emotsionaalne heaolu </a:t>
            </a:r>
            <a:r>
              <a:rPr lang="et-EE" sz="2400" dirty="0" smtClean="0">
                <a:latin typeface="Gill Sans"/>
                <a:cs typeface="Gill Sans"/>
              </a:rPr>
              <a:t>on</a:t>
            </a:r>
          </a:p>
          <a:p>
            <a:r>
              <a:rPr lang="et-EE" sz="2400" dirty="0" smtClean="0">
                <a:latin typeface="Gill Sans"/>
                <a:cs typeface="Gill Sans"/>
              </a:rPr>
              <a:t>inimese võimekus </a:t>
            </a:r>
            <a:r>
              <a:rPr lang="et-EE" sz="2400" dirty="0">
                <a:latin typeface="Gill Sans"/>
                <a:cs typeface="Gill Sans"/>
              </a:rPr>
              <a:t>mõista </a:t>
            </a:r>
            <a:endParaRPr lang="et-EE" sz="2400" dirty="0" smtClean="0">
              <a:latin typeface="Gill Sans"/>
              <a:cs typeface="Gill Sans"/>
            </a:endParaRPr>
          </a:p>
          <a:p>
            <a:r>
              <a:rPr lang="et-EE" sz="2400" dirty="0" smtClean="0">
                <a:latin typeface="Gill Sans"/>
                <a:cs typeface="Gill Sans"/>
              </a:rPr>
              <a:t>emotsioonide </a:t>
            </a:r>
            <a:r>
              <a:rPr lang="et-EE" sz="2400" dirty="0">
                <a:latin typeface="Gill Sans"/>
                <a:cs typeface="Gill Sans"/>
              </a:rPr>
              <a:t>väärtust ja </a:t>
            </a:r>
            <a:endParaRPr lang="et-EE" sz="2400" dirty="0" smtClean="0">
              <a:latin typeface="Gill Sans"/>
              <a:cs typeface="Gill Sans"/>
            </a:endParaRPr>
          </a:p>
          <a:p>
            <a:r>
              <a:rPr lang="et-EE" sz="2400" dirty="0" smtClean="0">
                <a:latin typeface="Gill Sans"/>
                <a:cs typeface="Gill Sans"/>
              </a:rPr>
              <a:t>kasutada emotsioone</a:t>
            </a:r>
          </a:p>
          <a:p>
            <a:r>
              <a:rPr lang="et-EE" sz="2400" dirty="0" smtClean="0">
                <a:latin typeface="Gill Sans"/>
                <a:cs typeface="Gill Sans"/>
              </a:rPr>
              <a:t>positiivses </a:t>
            </a:r>
            <a:r>
              <a:rPr lang="et-EE" sz="2400" dirty="0">
                <a:latin typeface="Gill Sans"/>
                <a:cs typeface="Gill Sans"/>
              </a:rPr>
              <a:t>suunas iseenda </a:t>
            </a:r>
            <a:endParaRPr lang="et-EE" sz="2400" dirty="0" smtClean="0">
              <a:latin typeface="Gill Sans"/>
              <a:cs typeface="Gill Sans"/>
            </a:endParaRPr>
          </a:p>
          <a:p>
            <a:r>
              <a:rPr lang="en-US" sz="2400" dirty="0">
                <a:latin typeface="Gill Sans"/>
                <a:cs typeface="Gill Sans"/>
              </a:rPr>
              <a:t>h</a:t>
            </a:r>
            <a:r>
              <a:rPr lang="et-EE" sz="2400" dirty="0" smtClean="0">
                <a:latin typeface="Gill Sans"/>
                <a:cs typeface="Gill Sans"/>
              </a:rPr>
              <a:t>eaolukuks</a:t>
            </a:r>
          </a:p>
          <a:p>
            <a:endParaRPr lang="et-EE" sz="2400" dirty="0">
              <a:latin typeface="Gill Sans"/>
              <a:cs typeface="Gill Sans"/>
            </a:endParaRPr>
          </a:p>
          <a:p>
            <a:r>
              <a:rPr lang="et-EE" sz="2400" dirty="0">
                <a:latin typeface="Gill Sans"/>
                <a:cs typeface="Gill Sans"/>
              </a:rPr>
              <a:t>Emotsionaalne heaolu ei </a:t>
            </a:r>
            <a:endParaRPr lang="et-EE" sz="2400" dirty="0" smtClean="0">
              <a:latin typeface="Gill Sans"/>
              <a:cs typeface="Gill Sans"/>
            </a:endParaRPr>
          </a:p>
          <a:p>
            <a:r>
              <a:rPr lang="et-EE" sz="2400" dirty="0" smtClean="0">
                <a:latin typeface="Gill Sans"/>
                <a:cs typeface="Gill Sans"/>
              </a:rPr>
              <a:t>tähenda </a:t>
            </a:r>
            <a:r>
              <a:rPr lang="et-EE" sz="2400" dirty="0">
                <a:latin typeface="Gill Sans"/>
                <a:cs typeface="Gill Sans"/>
              </a:rPr>
              <a:t>emotsioonide </a:t>
            </a:r>
            <a:endParaRPr lang="et-EE" sz="2400" dirty="0" smtClean="0">
              <a:latin typeface="Gill Sans"/>
              <a:cs typeface="Gill Sans"/>
            </a:endParaRPr>
          </a:p>
          <a:p>
            <a:r>
              <a:rPr lang="et-EE" sz="2400" dirty="0" smtClean="0">
                <a:latin typeface="Gill Sans"/>
                <a:cs typeface="Gill Sans"/>
              </a:rPr>
              <a:t>puudumist </a:t>
            </a:r>
            <a:r>
              <a:rPr lang="et-EE" sz="2400" dirty="0">
                <a:latin typeface="Gill Sans"/>
                <a:cs typeface="Gill Sans"/>
              </a:rPr>
              <a:t>või </a:t>
            </a:r>
            <a:endParaRPr lang="et-EE" sz="2400" dirty="0" smtClean="0">
              <a:latin typeface="Gill Sans"/>
              <a:cs typeface="Gill Sans"/>
            </a:endParaRPr>
          </a:p>
          <a:p>
            <a:r>
              <a:rPr lang="et-EE" sz="2400" dirty="0" smtClean="0">
                <a:latin typeface="Gill Sans"/>
                <a:cs typeface="Gill Sans"/>
              </a:rPr>
              <a:t>emotsioonide </a:t>
            </a:r>
            <a:r>
              <a:rPr lang="et-EE" sz="2400" dirty="0">
                <a:latin typeface="Gill Sans"/>
                <a:cs typeface="Gill Sans"/>
              </a:rPr>
              <a:t>vähesust</a:t>
            </a:r>
          </a:p>
          <a:p>
            <a:endParaRPr lang="en-US" sz="2400" dirty="0">
              <a:latin typeface="Gill Sans"/>
              <a:cs typeface="Gill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17482"/>
              </p:ext>
            </p:extLst>
          </p:nvPr>
        </p:nvGraphicFramePr>
        <p:xfrm>
          <a:off x="457200" y="248266"/>
          <a:ext cx="8229600" cy="620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0004"/>
                <a:gridCol w="1103196"/>
                <a:gridCol w="1450979"/>
                <a:gridCol w="1601751"/>
                <a:gridCol w="1202271"/>
                <a:gridCol w="123139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 Ma olen tundnud…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 EST keskmine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 SD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 Õed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</a:t>
                      </a: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±</a:t>
                      </a: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 SD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 Ma olen tundnud…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baseline="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 </a:t>
                      </a: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EST keskmine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 SD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 Õed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</a:t>
                      </a: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±</a:t>
                      </a: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 SD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Aktiivsust</a:t>
                      </a:r>
                      <a:endParaRPr lang="et-EE" sz="16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4.49</a:t>
                      </a: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±</a:t>
                      </a:r>
                      <a:r>
                        <a:rPr lang="et-EE" sz="1400" noProof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1.00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4.78±0.89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ＭＳ 明朝"/>
                          <a:cs typeface="Gill Sans"/>
                        </a:rPr>
                        <a:t>Lootust</a:t>
                      </a:r>
                      <a:endParaRPr lang="et-EE" sz="1600" b="1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2.41</a:t>
                      </a:r>
                      <a:r>
                        <a:rPr lang="et-EE" sz="14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±</a:t>
                      </a:r>
                      <a:r>
                        <a:rPr lang="et-EE" sz="1400" noProof="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1.27</a:t>
                      </a:r>
                      <a:endParaRPr lang="et-EE" sz="14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2.31±1.17*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Viha</a:t>
                      </a:r>
                      <a:endParaRPr lang="et-EE" sz="16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2.47±1.23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2.34±1.11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Vaenulikkust</a:t>
                      </a:r>
                      <a:endParaRPr lang="et-EE" sz="1600" b="1" noProof="0" dirty="0">
                        <a:solidFill>
                          <a:srgbClr val="0000FF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2.44±1.29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2.51±1.19*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Pahurust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2.82±1.16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2.80±1.04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Kaasatust</a:t>
                      </a:r>
                      <a:endParaRPr lang="et-EE" sz="16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4.21±1.11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4.41±1.02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Rõõmu</a:t>
                      </a:r>
                      <a:endParaRPr lang="et-EE" sz="1600" b="1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4.50±1.05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4.84±0.82*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Vastutundetust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2.41±1.30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2.30±1.34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Mugavust</a:t>
                      </a:r>
                      <a:endParaRPr lang="et-EE" sz="16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4.43±1.06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4.70±0.94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Üksildust</a:t>
                      </a:r>
                      <a:endParaRPr lang="et-EE" sz="1600" b="1" noProof="0" dirty="0">
                        <a:solidFill>
                          <a:srgbClr val="0000FF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2.36±1.28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1.99±1.13*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Pühendumust</a:t>
                      </a:r>
                      <a:endParaRPr lang="et-EE" sz="1600" b="1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4.56±1.01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4.74±0.91*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Kurbust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2.01±1.18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1.84±1.09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Depressiivsust</a:t>
                      </a:r>
                      <a:endParaRPr lang="et-EE" sz="16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2.40±1.20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b="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2.21±1.14</a:t>
                      </a:r>
                      <a:endParaRPr lang="et-EE" sz="1400" b="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Motiveeritust</a:t>
                      </a:r>
                      <a:endParaRPr lang="et-EE" sz="1600" b="1" noProof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4.38±1.10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4.59±1.04*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Pettumust</a:t>
                      </a:r>
                      <a:endParaRPr lang="et-EE" sz="1600" b="1" noProof="0" dirty="0">
                        <a:solidFill>
                          <a:srgbClr val="0000FF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2.81±1.17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2.60±1.06*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Optimismi</a:t>
                      </a:r>
                      <a:endParaRPr lang="et-EE" sz="1600" b="1" noProof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4.50±1.05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4.77±0.90*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Entusiasmi</a:t>
                      </a:r>
                      <a:endParaRPr lang="et-EE" sz="1600" b="1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4.40±1.02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4.64±0.89*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Tänulikkust</a:t>
                      </a:r>
                      <a:endParaRPr lang="et-EE" sz="1600" b="1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4.52±0.99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4.76±0.86*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Põnevust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4.13±1.11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4.18±1.05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Häbi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2.15±1.14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2.04±1.01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Energilisust</a:t>
                      </a:r>
                      <a:endParaRPr lang="et-EE" sz="1600" b="1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4.36±1.03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4.68±0.89*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Edu</a:t>
                      </a:r>
                      <a:endParaRPr lang="et-EE" sz="16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4.34±1.00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4.50±0.86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Lõbu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4.25±1.14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4.46±1.01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Usaldust</a:t>
                      </a:r>
                      <a:endParaRPr lang="et-EE" sz="1600" b="1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4.50±1.07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4.79±0.79*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Tujutust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2.36±1.13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2.22±0.99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Õnnetust</a:t>
                      </a:r>
                      <a:endParaRPr lang="et-EE" sz="16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2.49±1.23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2.45±1.22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Õnne</a:t>
                      </a:r>
                      <a:endParaRPr lang="et-EE" sz="16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4.40±1.02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4.72±0.86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Ebaedu</a:t>
                      </a:r>
                      <a:endParaRPr lang="et-EE" sz="1600" b="1" noProof="0" dirty="0">
                        <a:solidFill>
                          <a:srgbClr val="0000FF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2.51±1.12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2.29±0.97*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Abitust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2.75±1.26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2.62 ±1.23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Kasutust</a:t>
                      </a:r>
                      <a:endParaRPr lang="et-EE" sz="16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2.22±1.28</a:t>
                      </a:r>
                      <a:endParaRPr lang="et-EE" sz="14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2.10±1.27</a:t>
                      </a:r>
                      <a:endParaRPr lang="et-EE" sz="14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53924" y="6488668"/>
            <a:ext cx="944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Gill Sans"/>
                <a:cs typeface="Gill Sans"/>
              </a:rPr>
              <a:t> </a:t>
            </a:r>
            <a:r>
              <a:rPr lang="en-US" i="1" dirty="0" smtClean="0">
                <a:latin typeface="Gill Sans"/>
                <a:cs typeface="Gill Sans"/>
              </a:rPr>
              <a:t> </a:t>
            </a:r>
            <a:r>
              <a:rPr lang="en-US" sz="1500" i="1" dirty="0" smtClean="0">
                <a:latin typeface="Gill Sans"/>
                <a:cs typeface="Gill Sans"/>
              </a:rPr>
              <a:t>6-</a:t>
            </a:r>
            <a:r>
              <a:rPr lang="en-US" sz="1500" i="1" dirty="0">
                <a:latin typeface="Gill Sans"/>
                <a:cs typeface="Gill Sans"/>
              </a:rPr>
              <a:t>palli </a:t>
            </a:r>
            <a:r>
              <a:rPr lang="en-US" sz="1500" i="1" dirty="0" err="1" smtClean="0">
                <a:latin typeface="Gill Sans"/>
                <a:cs typeface="Gill Sans"/>
              </a:rPr>
              <a:t>esinemise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sagesusskaala</a:t>
            </a:r>
            <a:r>
              <a:rPr lang="en-US" sz="1500" i="1" dirty="0">
                <a:latin typeface="Gill Sans"/>
                <a:cs typeface="Gill Sans"/>
              </a:rPr>
              <a:t>, </a:t>
            </a:r>
            <a:r>
              <a:rPr lang="en-US" sz="1500" i="1" dirty="0" smtClean="0">
                <a:latin typeface="Gill Sans"/>
                <a:cs typeface="Gill Sans"/>
              </a:rPr>
              <a:t>1=</a:t>
            </a:r>
            <a:r>
              <a:rPr lang="en-US" sz="1500" i="1" dirty="0" err="1" smtClean="0">
                <a:latin typeface="Gill Sans"/>
                <a:cs typeface="Gill Sans"/>
              </a:rPr>
              <a:t>Ei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esine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kunagi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või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esineb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väga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harva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ja</a:t>
            </a:r>
            <a:r>
              <a:rPr lang="en-US" sz="1500" i="1" dirty="0" smtClean="0">
                <a:latin typeface="Gill Sans"/>
                <a:cs typeface="Gill Sans"/>
              </a:rPr>
              <a:t> 6=</a:t>
            </a:r>
            <a:r>
              <a:rPr lang="en-US" sz="1500" i="1" dirty="0" err="1" smtClean="0">
                <a:latin typeface="Gill Sans"/>
                <a:cs typeface="Gill Sans"/>
              </a:rPr>
              <a:t>Esineb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väga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sageli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latin typeface="Gill Sans"/>
                <a:cs typeface="Gill Sans"/>
              </a:rPr>
              <a:t>või</a:t>
            </a:r>
            <a:r>
              <a:rPr lang="en-US" sz="1500" i="1" dirty="0" smtClean="0">
                <a:latin typeface="Gill Sans"/>
                <a:cs typeface="Gill Sans"/>
              </a:rPr>
              <a:t> </a:t>
            </a:r>
            <a:r>
              <a:rPr lang="en-US" sz="1500" i="1" dirty="0" err="1" smtClean="0">
                <a:solidFill>
                  <a:srgbClr val="000000"/>
                </a:solidFill>
                <a:latin typeface="Gill Sans"/>
                <a:cs typeface="Gill Sans"/>
              </a:rPr>
              <a:t>alati</a:t>
            </a:r>
            <a:endParaRPr lang="en-US" sz="15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9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Töö tulemuslikkus</a:t>
            </a:r>
            <a:endParaRPr lang="et-EE" sz="3200" b="1" dirty="0">
              <a:solidFill>
                <a:srgbClr val="8F053F"/>
              </a:solidFill>
              <a:latin typeface="Gill Sans"/>
              <a:cs typeface="Gill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625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MOA teooria </a:t>
            </a:r>
            <a:r>
              <a:rPr lang="et-EE" sz="1800" i="1" dirty="0" smtClean="0">
                <a:latin typeface="Gill Sans"/>
                <a:cs typeface="Gill Sans"/>
              </a:rPr>
              <a:t>(Rothschild, 1999;  Appelbaum et al., 2000; Binney et al., 2007; Ingley and Lockhart, 2015)</a:t>
            </a:r>
            <a:endParaRPr lang="et-EE" sz="1800" i="1" dirty="0">
              <a:latin typeface="Gill Sans"/>
              <a:cs typeface="Gill Sans"/>
            </a:endParaRP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Töötaja töö tulemuslikkus on tema võimete, motivatsiooni ja võimaluste koosmõju (funktsioon):</a:t>
            </a:r>
          </a:p>
          <a:p>
            <a:pPr marL="0" indent="0" algn="ctr">
              <a:buNone/>
            </a:pPr>
            <a:endParaRPr lang="et-EE" sz="2400" dirty="0" smtClean="0">
              <a:latin typeface="Gill Sans"/>
              <a:cs typeface="Gill Sans"/>
            </a:endParaRPr>
          </a:p>
          <a:p>
            <a:pPr marL="0" indent="0" algn="ctr">
              <a:buNone/>
            </a:pPr>
            <a:r>
              <a:rPr lang="et-EE" sz="2400" dirty="0" smtClean="0">
                <a:latin typeface="Gill Sans"/>
                <a:cs typeface="Gill Sans"/>
              </a:rPr>
              <a:t>P= f (A x M x O)</a:t>
            </a:r>
          </a:p>
          <a:p>
            <a:pPr marL="0" indent="0" algn="ctr">
              <a:buNone/>
            </a:pPr>
            <a:r>
              <a:rPr lang="et-EE" sz="2400" dirty="0" smtClean="0">
                <a:latin typeface="Gill Sans"/>
                <a:cs typeface="Gill Sans"/>
              </a:rPr>
              <a:t>P= f (KSA) x M x O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P = tulemuslikkus </a:t>
            </a:r>
            <a:endParaRPr lang="et-EE" sz="1800" i="1" dirty="0">
              <a:latin typeface="Gill Sans"/>
              <a:cs typeface="Gill Sans"/>
            </a:endParaRP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A = võimed 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KSA = teadmised, oskused, võimed 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M = motivatsioon </a:t>
            </a:r>
          </a:p>
          <a:p>
            <a:pPr marL="0" indent="0">
              <a:buNone/>
            </a:pPr>
            <a:r>
              <a:rPr lang="et-EE" sz="2400" dirty="0" smtClean="0">
                <a:latin typeface="Gill Sans"/>
                <a:cs typeface="Gill Sans"/>
              </a:rPr>
              <a:t>O = võimalus</a:t>
            </a:r>
            <a:endParaRPr lang="et-EE" sz="1800" i="1" dirty="0" smtClean="0">
              <a:latin typeface="Gill Sans"/>
              <a:cs typeface="Gill Sans"/>
            </a:endParaRPr>
          </a:p>
          <a:p>
            <a:pPr marL="0" indent="0">
              <a:buNone/>
            </a:pPr>
            <a:endParaRPr lang="et-EE" sz="1800" i="1" dirty="0" smtClean="0">
              <a:latin typeface="Gill Sans"/>
              <a:cs typeface="Gill Sans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824" y="4466492"/>
            <a:ext cx="2245078" cy="171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6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Emotsionaalne heaolu tööl ja tajutud produktiivsus </a:t>
            </a:r>
            <a:r>
              <a:rPr lang="et-EE" sz="1800" i="1" dirty="0" smtClean="0">
                <a:latin typeface="Gill Sans"/>
                <a:cs typeface="Gill Sans"/>
              </a:rPr>
              <a:t>(N=543)</a:t>
            </a:r>
            <a:endParaRPr lang="et-EE" sz="1800" i="1" dirty="0">
              <a:latin typeface="Gill Sans"/>
              <a:cs typeface="Gill Sans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69300" y="1789672"/>
            <a:ext cx="2294177" cy="356009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dirty="0" smtClean="0">
                <a:solidFill>
                  <a:srgbClr val="8F053F"/>
                </a:solidFill>
                <a:latin typeface="Gill Sans"/>
                <a:cs typeface="Gill Sans"/>
              </a:rPr>
              <a:t>Emotsio-naalne heaolu</a:t>
            </a:r>
          </a:p>
          <a:p>
            <a:pPr algn="ctr"/>
            <a:r>
              <a:rPr lang="et-EE" sz="2400" b="1" dirty="0" smtClean="0">
                <a:solidFill>
                  <a:srgbClr val="8F053F"/>
                </a:solidFill>
                <a:latin typeface="Gill Sans"/>
                <a:cs typeface="Gill Sans"/>
              </a:rPr>
              <a:t>tööl</a:t>
            </a:r>
            <a:endParaRPr lang="et-EE" sz="2400" b="1" dirty="0">
              <a:solidFill>
                <a:srgbClr val="8F053F"/>
              </a:solidFill>
              <a:latin typeface="Gill Sans"/>
              <a:cs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99278" y="2463759"/>
            <a:ext cx="1731965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>
                <a:latin typeface="Gill Sans"/>
                <a:cs typeface="Gill Sans"/>
              </a:rPr>
              <a:t>Oskused</a:t>
            </a:r>
          </a:p>
          <a:p>
            <a:endParaRPr lang="et-EE" b="1" dirty="0" smtClean="0">
              <a:latin typeface="Gill Sans"/>
              <a:cs typeface="Gill Sans"/>
            </a:endParaRPr>
          </a:p>
          <a:p>
            <a:r>
              <a:rPr lang="et-EE" b="1" dirty="0" smtClean="0">
                <a:latin typeface="Gill Sans"/>
                <a:cs typeface="Gill Sans"/>
              </a:rPr>
              <a:t>Võimed</a:t>
            </a:r>
          </a:p>
          <a:p>
            <a:endParaRPr lang="et-EE" b="1" dirty="0" smtClean="0">
              <a:latin typeface="Gill Sans"/>
              <a:cs typeface="Gill Sans"/>
            </a:endParaRPr>
          </a:p>
          <a:p>
            <a:r>
              <a:rPr lang="et-EE" b="1" dirty="0" smtClean="0">
                <a:latin typeface="Gill Sans"/>
                <a:cs typeface="Gill Sans"/>
              </a:rPr>
              <a:t>Teadmised</a:t>
            </a:r>
          </a:p>
          <a:p>
            <a:endParaRPr lang="et-EE" b="1" dirty="0" smtClean="0">
              <a:latin typeface="Gill Sans"/>
              <a:cs typeface="Gill Sans"/>
            </a:endParaRPr>
          </a:p>
          <a:p>
            <a:r>
              <a:rPr lang="et-EE" b="1" dirty="0" smtClean="0">
                <a:latin typeface="Gill Sans"/>
                <a:cs typeface="Gill Sans"/>
              </a:rPr>
              <a:t>Motivatsioon</a:t>
            </a:r>
          </a:p>
          <a:p>
            <a:endParaRPr lang="et-EE" b="1" dirty="0" smtClean="0">
              <a:latin typeface="Gill Sans"/>
              <a:cs typeface="Gill Sans"/>
            </a:endParaRPr>
          </a:p>
          <a:p>
            <a:r>
              <a:rPr lang="et-EE" b="1" dirty="0" smtClean="0">
                <a:latin typeface="Gill Sans"/>
                <a:cs typeface="Gill Sans"/>
              </a:rPr>
              <a:t>Võimalus </a:t>
            </a:r>
          </a:p>
          <a:p>
            <a:endParaRPr lang="et-EE" dirty="0">
              <a:latin typeface="Gill Sans"/>
              <a:cs typeface="Gill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363" y="2487447"/>
            <a:ext cx="17319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smtClean="0">
                <a:latin typeface="Gill Sans"/>
                <a:cs typeface="Gill Sans"/>
              </a:rPr>
              <a:t>Oskused</a:t>
            </a:r>
          </a:p>
          <a:p>
            <a:endParaRPr lang="et-EE" b="1" smtClean="0">
              <a:latin typeface="Gill Sans"/>
              <a:cs typeface="Gill Sans"/>
            </a:endParaRPr>
          </a:p>
          <a:p>
            <a:r>
              <a:rPr lang="et-EE" b="1" smtClean="0">
                <a:latin typeface="Gill Sans"/>
                <a:cs typeface="Gill Sans"/>
              </a:rPr>
              <a:t>Võimed</a:t>
            </a:r>
          </a:p>
          <a:p>
            <a:endParaRPr lang="et-EE" b="1" smtClean="0">
              <a:latin typeface="Gill Sans"/>
              <a:cs typeface="Gill Sans"/>
            </a:endParaRPr>
          </a:p>
          <a:p>
            <a:r>
              <a:rPr lang="et-EE" b="1" smtClean="0">
                <a:latin typeface="Gill Sans"/>
                <a:cs typeface="Gill Sans"/>
              </a:rPr>
              <a:t>Teadmised</a:t>
            </a:r>
          </a:p>
          <a:p>
            <a:endParaRPr lang="et-EE" b="1" smtClean="0">
              <a:latin typeface="Gill Sans"/>
              <a:cs typeface="Gill Sans"/>
            </a:endParaRPr>
          </a:p>
          <a:p>
            <a:r>
              <a:rPr lang="et-EE" b="1" smtClean="0">
                <a:latin typeface="Gill Sans"/>
                <a:cs typeface="Gill Sans"/>
              </a:rPr>
              <a:t>Motivatsioon</a:t>
            </a:r>
          </a:p>
          <a:p>
            <a:endParaRPr lang="et-EE" b="1" smtClean="0">
              <a:latin typeface="Gill Sans"/>
              <a:cs typeface="Gill Sans"/>
            </a:endParaRPr>
          </a:p>
          <a:p>
            <a:r>
              <a:rPr lang="et-EE" b="1" smtClean="0">
                <a:latin typeface="Gill Sans"/>
                <a:cs typeface="Gill Sans"/>
              </a:rPr>
              <a:t>Võimalus</a:t>
            </a:r>
            <a:endParaRPr lang="et-EE" b="1">
              <a:latin typeface="Gill Sans"/>
              <a:cs typeface="Gill San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0363" y="1789672"/>
            <a:ext cx="2640504" cy="654287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smtClean="0">
                <a:solidFill>
                  <a:srgbClr val="8F053F"/>
                </a:solidFill>
                <a:latin typeface="Gill Sans"/>
                <a:cs typeface="Gill Sans"/>
              </a:rPr>
              <a:t>Tajutud produktiivsus</a:t>
            </a:r>
            <a:endParaRPr lang="et-EE" b="1">
              <a:solidFill>
                <a:srgbClr val="8F053F"/>
              </a:solidFill>
              <a:latin typeface="Gill Sans"/>
              <a:cs typeface="Gill San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6296" y="1770429"/>
            <a:ext cx="2640504" cy="654287"/>
          </a:xfrm>
          <a:prstGeom prst="rect">
            <a:avLst/>
          </a:prstGeom>
          <a:solidFill>
            <a:srgbClr val="EEECE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>
                <a:solidFill>
                  <a:srgbClr val="8F053F"/>
                </a:solidFill>
                <a:latin typeface="Gill Sans"/>
                <a:cs typeface="Gill Sans"/>
              </a:rPr>
              <a:t>Tajutud</a:t>
            </a:r>
            <a:r>
              <a:rPr lang="et-EE" b="1" dirty="0" smtClean="0">
                <a:solidFill>
                  <a:srgbClr val="FF0000"/>
                </a:solidFill>
                <a:latin typeface="Gill Sans"/>
                <a:cs typeface="Gill Sans"/>
              </a:rPr>
              <a:t> </a:t>
            </a:r>
            <a:r>
              <a:rPr lang="et-EE" b="1" dirty="0" smtClean="0">
                <a:solidFill>
                  <a:srgbClr val="8F053F"/>
                </a:solidFill>
                <a:latin typeface="Gill Sans"/>
                <a:cs typeface="Gill Sans"/>
              </a:rPr>
              <a:t>produktiivsus</a:t>
            </a:r>
            <a:endParaRPr lang="et-EE" b="1" dirty="0">
              <a:solidFill>
                <a:srgbClr val="8F053F"/>
              </a:solidFill>
              <a:latin typeface="Gill Sans"/>
              <a:cs typeface="Gill Sans"/>
            </a:endParaRPr>
          </a:p>
        </p:txBody>
      </p:sp>
      <p:cxnSp>
        <p:nvCxnSpPr>
          <p:cNvPr id="14" name="Straight Arrow Connector 13"/>
          <p:cNvCxnSpPr>
            <a:stCxn id="4" idx="1"/>
            <a:endCxn id="11" idx="3"/>
          </p:cNvCxnSpPr>
          <p:nvPr/>
        </p:nvCxnSpPr>
        <p:spPr>
          <a:xfrm flipH="1" flipV="1">
            <a:off x="3270867" y="2116816"/>
            <a:ext cx="534407" cy="194220"/>
          </a:xfrm>
          <a:prstGeom prst="straightConnector1">
            <a:avLst/>
          </a:prstGeom>
          <a:ln w="57150" cmpd="sng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1"/>
          </p:cNvCxnSpPr>
          <p:nvPr/>
        </p:nvCxnSpPr>
        <p:spPr>
          <a:xfrm flipH="1">
            <a:off x="5359429" y="2097573"/>
            <a:ext cx="686867" cy="74533"/>
          </a:xfrm>
          <a:prstGeom prst="straightConnector1">
            <a:avLst/>
          </a:prstGeom>
          <a:ln w="57150" cmpd="sng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154925" y="2732616"/>
            <a:ext cx="1314375" cy="962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154925" y="3232955"/>
            <a:ext cx="1115942" cy="1154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366569" y="3771780"/>
            <a:ext cx="1102731" cy="769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597568" y="4214387"/>
            <a:ext cx="871732" cy="1539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366570" y="4695481"/>
            <a:ext cx="1289106" cy="2309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06277" y="2505669"/>
            <a:ext cx="664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mtClean="0">
                <a:latin typeface="Gill Sans"/>
                <a:cs typeface="Gill Sans"/>
              </a:rPr>
              <a:t>-0.21</a:t>
            </a:r>
          </a:p>
          <a:p>
            <a:endParaRPr lang="et-EE">
              <a:latin typeface="Gill Sans"/>
              <a:cs typeface="Gill San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97568" y="3002029"/>
            <a:ext cx="914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mtClean="0">
                <a:solidFill>
                  <a:srgbClr val="FF0000"/>
                </a:solidFill>
                <a:latin typeface="Gill Sans"/>
                <a:cs typeface="Gill Sans"/>
              </a:rPr>
              <a:t>-0.29</a:t>
            </a:r>
          </a:p>
          <a:p>
            <a:endParaRPr lang="et-EE">
              <a:latin typeface="Gill Sans"/>
              <a:cs typeface="Gill San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59087" y="3525589"/>
            <a:ext cx="953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mtClean="0">
                <a:latin typeface="Gill Sans"/>
                <a:cs typeface="Gill Sans"/>
              </a:rPr>
              <a:t>-0.13</a:t>
            </a:r>
          </a:p>
          <a:p>
            <a:endParaRPr lang="et-EE">
              <a:latin typeface="Gill Sans"/>
              <a:cs typeface="Gill San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6277" y="3894921"/>
            <a:ext cx="1021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mtClean="0">
                <a:solidFill>
                  <a:srgbClr val="FF0000"/>
                </a:solidFill>
                <a:latin typeface="Gill Sans"/>
                <a:cs typeface="Gill Sans"/>
              </a:rPr>
              <a:t>-0.38</a:t>
            </a:r>
          </a:p>
          <a:p>
            <a:endParaRPr lang="et-EE">
              <a:latin typeface="Gill Sans"/>
              <a:cs typeface="Gill San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06277" y="4495086"/>
            <a:ext cx="102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mtClean="0">
                <a:solidFill>
                  <a:srgbClr val="FF0000"/>
                </a:solidFill>
                <a:latin typeface="Gill Sans"/>
                <a:cs typeface="Gill Sans"/>
              </a:rPr>
              <a:t>-0.43</a:t>
            </a:r>
            <a:endParaRPr lang="et-EE">
              <a:solidFill>
                <a:srgbClr val="FF0000"/>
              </a:solidFill>
              <a:latin typeface="Gill Sans"/>
              <a:cs typeface="Gill Sans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5763477" y="2732616"/>
            <a:ext cx="763829" cy="962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763477" y="3232955"/>
            <a:ext cx="76382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" idx="6"/>
          </p:cNvCxnSpPr>
          <p:nvPr/>
        </p:nvCxnSpPr>
        <p:spPr>
          <a:xfrm>
            <a:off x="5763477" y="3569721"/>
            <a:ext cx="763829" cy="20205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5763477" y="4171920"/>
            <a:ext cx="763829" cy="1964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5579716" y="4695481"/>
            <a:ext cx="947590" cy="2309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63477" y="2424716"/>
            <a:ext cx="87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mtClean="0">
                <a:latin typeface="Gill Sans"/>
                <a:cs typeface="Gill Sans"/>
              </a:rPr>
              <a:t>0.29</a:t>
            </a:r>
            <a:endParaRPr lang="et-EE">
              <a:latin typeface="Gill Sans"/>
              <a:cs typeface="Gill San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46296" y="2794048"/>
            <a:ext cx="59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mtClean="0">
                <a:solidFill>
                  <a:srgbClr val="FF0000"/>
                </a:solidFill>
                <a:latin typeface="Gill Sans"/>
                <a:cs typeface="Gill Sans"/>
              </a:rPr>
              <a:t>0.44</a:t>
            </a:r>
            <a:endParaRPr lang="et-EE">
              <a:solidFill>
                <a:srgbClr val="FF0000"/>
              </a:solidFill>
              <a:latin typeface="Gill Sans"/>
              <a:cs typeface="Gill San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46296" y="3348417"/>
            <a:ext cx="593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mtClean="0">
                <a:latin typeface="Gill Sans"/>
                <a:cs typeface="Gill Sans"/>
              </a:rPr>
              <a:t>0.30</a:t>
            </a:r>
            <a:endParaRPr lang="et-EE">
              <a:latin typeface="Gill Sans"/>
              <a:cs typeface="Gill San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63477" y="3848755"/>
            <a:ext cx="87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mtClean="0">
                <a:solidFill>
                  <a:srgbClr val="FF0000"/>
                </a:solidFill>
                <a:latin typeface="Gill Sans"/>
                <a:cs typeface="Gill Sans"/>
              </a:rPr>
              <a:t>0.66</a:t>
            </a:r>
            <a:endParaRPr lang="et-EE">
              <a:solidFill>
                <a:srgbClr val="FF0000"/>
              </a:solidFill>
              <a:latin typeface="Gill Sans"/>
              <a:cs typeface="Gill San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63477" y="4368337"/>
            <a:ext cx="87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mtClean="0">
                <a:solidFill>
                  <a:srgbClr val="FF0000"/>
                </a:solidFill>
                <a:latin typeface="Gill Sans"/>
                <a:cs typeface="Gill Sans"/>
              </a:rPr>
              <a:t>0.51</a:t>
            </a:r>
            <a:endParaRPr lang="et-EE">
              <a:solidFill>
                <a:srgbClr val="FF0000"/>
              </a:solidFill>
              <a:latin typeface="Gill Sans"/>
              <a:cs typeface="Gill San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70867" y="1789672"/>
            <a:ext cx="77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smtClean="0">
                <a:solidFill>
                  <a:srgbClr val="FF0000"/>
                </a:solidFill>
                <a:latin typeface="Gill Sans"/>
                <a:cs typeface="Gill Sans"/>
              </a:rPr>
              <a:t>-0.40</a:t>
            </a:r>
            <a:endParaRPr lang="et-EE" b="1">
              <a:solidFill>
                <a:srgbClr val="FF0000"/>
              </a:solidFill>
              <a:latin typeface="Gill Sans"/>
              <a:cs typeface="Gill San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59429" y="1728241"/>
            <a:ext cx="66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smtClean="0">
                <a:solidFill>
                  <a:srgbClr val="FF0000"/>
                </a:solidFill>
                <a:latin typeface="Gill Sans"/>
                <a:cs typeface="Gill Sans"/>
              </a:rPr>
              <a:t>0.59</a:t>
            </a:r>
            <a:endParaRPr lang="et-EE" b="1">
              <a:solidFill>
                <a:srgbClr val="FF0000"/>
              </a:solidFill>
              <a:latin typeface="Gill Sans"/>
              <a:cs typeface="Gill San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3711" y="5503719"/>
            <a:ext cx="6014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>
                <a:latin typeface="Gill Sans"/>
                <a:cs typeface="Gill Sans"/>
              </a:rPr>
              <a:t>Tajutud produktiivsus: usaldusväärne (</a:t>
            </a:r>
            <a:r>
              <a:rPr lang="en-US" dirty="0" err="1"/>
              <a:t>Cronbach</a:t>
            </a:r>
            <a:r>
              <a:rPr lang="en-US" dirty="0"/>
              <a:t> α </a:t>
            </a:r>
            <a:r>
              <a:rPr lang="et-EE" dirty="0" smtClean="0">
                <a:latin typeface="Gill Sans"/>
                <a:cs typeface="Gill Sans"/>
              </a:rPr>
              <a:t>0.91)</a:t>
            </a:r>
          </a:p>
          <a:p>
            <a:r>
              <a:rPr lang="et-EE" dirty="0" smtClean="0">
                <a:latin typeface="Gill Sans"/>
                <a:cs typeface="Gill Sans"/>
              </a:rPr>
              <a:t>Madal emotsionaalne heaolu:  usaldusväärne (</a:t>
            </a:r>
            <a:r>
              <a:rPr lang="en-US" dirty="0" err="1"/>
              <a:t>Cronbach</a:t>
            </a:r>
            <a:r>
              <a:rPr lang="en-US" dirty="0"/>
              <a:t> α </a:t>
            </a:r>
            <a:r>
              <a:rPr lang="et-EE" dirty="0" smtClean="0">
                <a:latin typeface="Gill Sans"/>
                <a:cs typeface="Gill Sans"/>
              </a:rPr>
              <a:t>0.93)</a:t>
            </a:r>
          </a:p>
          <a:p>
            <a:r>
              <a:rPr lang="et-EE" dirty="0" smtClean="0">
                <a:latin typeface="Gill Sans"/>
                <a:cs typeface="Gill Sans"/>
              </a:rPr>
              <a:t>Kõrge emotsionaalne heaolu:  usaldusväärne(</a:t>
            </a:r>
            <a:r>
              <a:rPr lang="en-US" dirty="0" err="1"/>
              <a:t>Cronbach</a:t>
            </a:r>
            <a:r>
              <a:rPr lang="en-US" dirty="0"/>
              <a:t> α </a:t>
            </a:r>
            <a:r>
              <a:rPr lang="et-EE" dirty="0" smtClean="0">
                <a:latin typeface="Gill Sans"/>
                <a:cs typeface="Gill Sans"/>
              </a:rPr>
              <a:t>0.95)</a:t>
            </a:r>
            <a:endParaRPr lang="et-EE" dirty="0">
              <a:latin typeface="Gill Sans"/>
              <a:cs typeface="Gill San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7684" y="1401097"/>
            <a:ext cx="383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mtClean="0">
                <a:latin typeface="Gill Sans"/>
                <a:cs typeface="Gill Sans"/>
              </a:rPr>
              <a:t>MADAL EMOTSIONAALNE HEAOLU</a:t>
            </a:r>
            <a:endParaRPr lang="et-EE">
              <a:latin typeface="Gill Sans"/>
              <a:cs typeface="Gill San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083657" y="1401097"/>
            <a:ext cx="383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>
                <a:latin typeface="Gill Sans"/>
                <a:cs typeface="Gill Sans"/>
              </a:rPr>
              <a:t>KÕRGE EMOTSIONAALNE HEAOLU</a:t>
            </a:r>
            <a:endParaRPr lang="et-EE" dirty="0">
              <a:latin typeface="Gill Sans"/>
              <a:cs typeface="Gill Sans"/>
            </a:endParaRPr>
          </a:p>
        </p:txBody>
      </p:sp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189" y="5072770"/>
            <a:ext cx="1226611" cy="165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6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097637"/>
              </p:ext>
            </p:extLst>
          </p:nvPr>
        </p:nvGraphicFramePr>
        <p:xfrm>
          <a:off x="346327" y="538825"/>
          <a:ext cx="8508830" cy="5547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531"/>
                <a:gridCol w="1519992"/>
                <a:gridCol w="1539232"/>
                <a:gridCol w="1596953"/>
                <a:gridCol w="1409122"/>
              </a:tblGrid>
              <a:tr h="1062199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t-EE" sz="1800" b="1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  <a:endParaRPr lang="et-EE" sz="1800" b="1" noProof="0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ÕPETAJAD 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(N=144)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M±SD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ÕED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(N=219)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M±SD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Times New Roman"/>
                        <a:cs typeface="Gill San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AMETNIKUD 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(N=89)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Times New Roman"/>
                        <a:cs typeface="Gill San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M±SD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Times New Roman"/>
                        <a:cs typeface="Gill San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EST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(N=245)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M±SD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(norm)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</a:tr>
              <a:tr h="782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Positiivsed emotsioonid tööl</a:t>
                      </a:r>
                      <a:endParaRPr lang="et-EE" sz="2000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  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4.88±0.67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5.03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0.65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4.86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0.60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4.85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0.66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782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dirty="0" smtClean="0">
                          <a:solidFill>
                            <a:srgbClr val="0000FF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Negatiivsed emotsioonid tööl</a:t>
                      </a:r>
                      <a:endParaRPr lang="et-EE" sz="2000" noProof="0" dirty="0">
                        <a:solidFill>
                          <a:srgbClr val="0000FF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3.59±0.79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3.46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0.75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3.52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0.88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3.31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0.82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0974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b="1" noProof="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Kõrge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b="1" noProof="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emotsionaalne heaolu tööl</a:t>
                      </a:r>
                      <a:endParaRPr lang="et-EE" sz="2000" b="1" noProof="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4.58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0.72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4.64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0.64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4.55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0.60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4.39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0.77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10974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b="1" noProof="0" dirty="0" smtClean="0">
                          <a:solidFill>
                            <a:srgbClr val="0000FF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Madal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b="1" baseline="0" noProof="0" dirty="0" smtClean="0">
                          <a:solidFill>
                            <a:srgbClr val="0000FF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emotsionaalne heaolu tööl</a:t>
                      </a:r>
                      <a:endParaRPr lang="et-EE" sz="2000" b="1" noProof="0" dirty="0">
                        <a:solidFill>
                          <a:srgbClr val="0000FF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2.51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0.87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2.30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0.74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2.26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0.74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2.41</a:t>
                      </a:r>
                      <a:r>
                        <a:rPr lang="en-US" sz="180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0.89</a:t>
                      </a:r>
                      <a:endParaRPr lang="en-US" sz="180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6327" y="6086590"/>
            <a:ext cx="381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 </a:t>
            </a:r>
            <a:r>
              <a:rPr lang="en-US" dirty="0"/>
              <a:t>   p &lt; </a:t>
            </a:r>
            <a:r>
              <a:rPr lang="en-US" dirty="0" smtClean="0"/>
              <a:t>0.05 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FF0000"/>
                </a:solidFill>
              </a:rPr>
              <a:t>*  </a:t>
            </a:r>
            <a:r>
              <a:rPr lang="en-US" dirty="0"/>
              <a:t>p &lt; 0.01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FF0000"/>
                </a:solidFill>
              </a:rPr>
              <a:t>**</a:t>
            </a:r>
            <a:r>
              <a:rPr lang="en-US" dirty="0"/>
              <a:t>p &lt; 0.001 </a:t>
            </a:r>
          </a:p>
        </p:txBody>
      </p:sp>
    </p:spTree>
    <p:extLst>
      <p:ext uri="{BB962C8B-B14F-4D97-AF65-F5344CB8AC3E}">
        <p14:creationId xmlns:p14="http://schemas.microsoft.com/office/powerpoint/2010/main" val="197995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101061"/>
              </p:ext>
            </p:extLst>
          </p:nvPr>
        </p:nvGraphicFramePr>
        <p:xfrm>
          <a:off x="346327" y="1088350"/>
          <a:ext cx="850883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369"/>
                <a:gridCol w="1654163"/>
                <a:gridCol w="1701766"/>
                <a:gridCol w="1701766"/>
                <a:gridCol w="1701766"/>
              </a:tblGrid>
              <a:tr h="967316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t-EE" sz="1600" b="1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  <a:endParaRPr lang="et-EE" sz="1600" b="1" noProof="0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ÕPETAJAD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M±SD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ÕED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M±SD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Times New Roman"/>
                        <a:cs typeface="Gill San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AMETNIKUD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M±SD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Gill Sans"/>
                        <a:ea typeface="Times New Roman"/>
                        <a:cs typeface="Gill San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EST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M±SD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>
                    <a:solidFill>
                      <a:srgbClr val="DBEEF4"/>
                    </a:solidFill>
                  </a:tcPr>
                </a:tc>
              </a:tr>
              <a:tr h="629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Tajutud tulemuslikkus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9.84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±1.25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9.71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±1.17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9.77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±0.88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9.76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Gill Sans"/>
                          <a:ea typeface="+mn-ea"/>
                          <a:cs typeface="Gill Sans"/>
                        </a:rPr>
                        <a:t>1.15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05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Teadmised</a:t>
                      </a:r>
                      <a:endParaRPr lang="et-EE" sz="2000" noProof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  <a:endParaRPr lang="et-EE" sz="20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10.13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±1.26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9.60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±1.48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10.00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±1.01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9.81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±1.15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05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Oskused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  <a:endParaRPr lang="et-EE" sz="20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9.75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±1.33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9.77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±1.27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9.79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±1.06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9.66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Gill Sans"/>
                          <a:ea typeface="+mn-ea"/>
                          <a:cs typeface="Gill Sans"/>
                        </a:rPr>
                        <a:t>1.18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343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Võimed</a:t>
                      </a:r>
                      <a:endParaRPr lang="et-EE" sz="2000" noProof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  <a:endParaRPr lang="et-EE" sz="2000" noProof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10.07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±1.37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9.89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±1.24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10.10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±0.93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9.82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±1.13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499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Motivatsioon</a:t>
                      </a:r>
                      <a:endParaRPr lang="et-EE" sz="2000" noProof="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dirty="0" smtClean="0">
                          <a:effectLst/>
                          <a:latin typeface="Gill Sans"/>
                          <a:ea typeface="ＭＳ 明朝"/>
                          <a:cs typeface="Gill Sans"/>
                        </a:rPr>
                        <a:t> </a:t>
                      </a:r>
                      <a:endParaRPr lang="et-EE" sz="20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9.79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±1.75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9.63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±1.77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9.50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±1.49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9.33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±1.65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  <a:tr h="499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Võimalus</a:t>
                      </a:r>
                      <a:endParaRPr lang="et-EE" sz="2000" noProof="0" dirty="0" smtClean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000" noProof="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t-EE" sz="2000" noProof="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9.52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±1.98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9.57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±1.58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9.44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±2.0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9.71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ＭＳ 明朝"/>
                          <a:cs typeface="Gill Sans"/>
                        </a:rPr>
                        <a:t>±1.40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 Sans"/>
                          <a:ea typeface="Times New Roman"/>
                          <a:cs typeface="Gill Sans"/>
                        </a:rPr>
                        <a:t> </a:t>
                      </a:r>
                      <a:endParaRPr lang="en-US" sz="1800" dirty="0">
                        <a:effectLst/>
                        <a:latin typeface="Gill Sans"/>
                        <a:ea typeface="ＭＳ 明朝"/>
                        <a:cs typeface="Gill 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01001" y="226576"/>
            <a:ext cx="57001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Tajutud</a:t>
            </a:r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töö</a:t>
            </a:r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  <a:r>
              <a:rPr lang="en-US" sz="3200" b="1" dirty="0" err="1" smtClean="0">
                <a:solidFill>
                  <a:srgbClr val="8F053F"/>
                </a:solidFill>
                <a:latin typeface="Gill Sans"/>
                <a:cs typeface="Gill Sans"/>
              </a:rPr>
              <a:t>tulemuslikkus</a:t>
            </a:r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</a:p>
          <a:p>
            <a:pPr algn="ctr"/>
            <a:r>
              <a:rPr lang="en-US" dirty="0" smtClean="0">
                <a:solidFill>
                  <a:srgbClr val="8F053F"/>
                </a:solidFill>
                <a:latin typeface="Gill Sans"/>
                <a:cs typeface="Gill Sans"/>
              </a:rPr>
              <a:t>            (12-palli </a:t>
            </a:r>
            <a:r>
              <a:rPr lang="en-US" dirty="0" err="1" smtClean="0">
                <a:solidFill>
                  <a:srgbClr val="8F053F"/>
                </a:solidFill>
                <a:latin typeface="Gill Sans"/>
                <a:cs typeface="Gill Sans"/>
              </a:rPr>
              <a:t>skaala</a:t>
            </a:r>
            <a:r>
              <a:rPr lang="en-US" dirty="0" smtClean="0">
                <a:solidFill>
                  <a:srgbClr val="8F053F"/>
                </a:solidFill>
                <a:latin typeface="Gill Sans"/>
                <a:cs typeface="Gill Sans"/>
              </a:rPr>
              <a:t>, 1 on </a:t>
            </a:r>
            <a:r>
              <a:rPr lang="en-US" dirty="0" err="1" smtClean="0">
                <a:solidFill>
                  <a:srgbClr val="8F053F"/>
                </a:solidFill>
                <a:latin typeface="Gill Sans"/>
                <a:cs typeface="Gill Sans"/>
              </a:rPr>
              <a:t>halvim</a:t>
            </a:r>
            <a:r>
              <a:rPr lang="en-US" dirty="0" smtClean="0">
                <a:solidFill>
                  <a:srgbClr val="8F053F"/>
                </a:solidFill>
                <a:latin typeface="Gill Sans"/>
                <a:cs typeface="Gill Sans"/>
              </a:rPr>
              <a:t> </a:t>
            </a:r>
            <a:r>
              <a:rPr lang="en-US" dirty="0" err="1" smtClean="0">
                <a:solidFill>
                  <a:srgbClr val="8F053F"/>
                </a:solidFill>
                <a:latin typeface="Gill Sans"/>
                <a:cs typeface="Gill Sans"/>
              </a:rPr>
              <a:t>ja</a:t>
            </a:r>
            <a:r>
              <a:rPr lang="en-US" dirty="0" smtClean="0">
                <a:solidFill>
                  <a:srgbClr val="8F053F"/>
                </a:solidFill>
                <a:latin typeface="Gill Sans"/>
                <a:cs typeface="Gill Sans"/>
              </a:rPr>
              <a:t> 12 on </a:t>
            </a:r>
            <a:r>
              <a:rPr lang="en-US" dirty="0" err="1" smtClean="0">
                <a:solidFill>
                  <a:srgbClr val="8F053F"/>
                </a:solidFill>
                <a:latin typeface="Gill Sans"/>
                <a:cs typeface="Gill Sans"/>
              </a:rPr>
              <a:t>parim</a:t>
            </a:r>
            <a:r>
              <a:rPr lang="en-US" dirty="0" smtClean="0">
                <a:solidFill>
                  <a:srgbClr val="8F053F"/>
                </a:solidFill>
                <a:latin typeface="Gill Sans"/>
                <a:cs typeface="Gill Sans"/>
              </a:rPr>
              <a:t>)</a:t>
            </a:r>
            <a:endParaRPr lang="en-US" dirty="0">
              <a:solidFill>
                <a:srgbClr val="8F053F"/>
              </a:solidFill>
              <a:latin typeface="Gill Sans"/>
              <a:cs typeface="Gill San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327" y="6086590"/>
            <a:ext cx="381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 </a:t>
            </a:r>
            <a:r>
              <a:rPr lang="en-US" dirty="0"/>
              <a:t>   p &lt; </a:t>
            </a:r>
            <a:r>
              <a:rPr lang="en-US" dirty="0" smtClean="0"/>
              <a:t>0.05 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FF0000"/>
                </a:solidFill>
              </a:rPr>
              <a:t>*  </a:t>
            </a:r>
            <a:r>
              <a:rPr lang="en-US" dirty="0"/>
              <a:t>p &lt; 0.01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FF0000"/>
                </a:solidFill>
              </a:rPr>
              <a:t>**</a:t>
            </a:r>
            <a:r>
              <a:rPr lang="en-US" dirty="0"/>
              <a:t>p &lt; 0.001 </a:t>
            </a:r>
          </a:p>
        </p:txBody>
      </p:sp>
    </p:spTree>
    <p:extLst>
      <p:ext uri="{BB962C8B-B14F-4D97-AF65-F5344CB8AC3E}">
        <p14:creationId xmlns:p14="http://schemas.microsoft.com/office/powerpoint/2010/main" val="4414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8F053F"/>
                </a:solidFill>
                <a:latin typeface="Gill Sans"/>
                <a:cs typeface="Gill Sans"/>
              </a:rPr>
              <a:t>TÄNAN!</a:t>
            </a:r>
            <a:endParaRPr lang="en-US" sz="3200" b="1" dirty="0">
              <a:solidFill>
                <a:srgbClr val="8F053F"/>
              </a:solidFill>
              <a:latin typeface="Gill Sans"/>
              <a:cs typeface="Gill Sans"/>
            </a:endParaRPr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8600"/>
            <a:ext cx="4254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71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562</Words>
  <Application>Microsoft Office PowerPoint</Application>
  <PresentationFormat>On-screen Show (4:3)</PresentationFormat>
  <Paragraphs>314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Õendusjuhtide ja õdede emotsionaalne heaolu ning seos töö tulemuslikkusega</vt:lpstr>
      <vt:lpstr>Uuring PERHis (2016)</vt:lpstr>
      <vt:lpstr>PowerPoint Presentation</vt:lpstr>
      <vt:lpstr>PowerPoint Presentation</vt:lpstr>
      <vt:lpstr>Töö tulemuslikkus</vt:lpstr>
      <vt:lpstr>Emotsionaalne heaolu tööl ja tajutud produktiivsus (N=543)</vt:lpstr>
      <vt:lpstr>PowerPoint Presentation</vt:lpstr>
      <vt:lpstr>PowerPoint Presentation</vt:lpstr>
      <vt:lpstr>PowerPoint Presentation</vt:lpstr>
    </vt:vector>
  </TitlesOfParts>
  <Company>Tööstuspsühholoogia inst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Õdede emotsionaalne heaolu ning seos töö tulemuslikkusega</dc:title>
  <dc:creator>Mare Teichmann</dc:creator>
  <cp:lastModifiedBy>Windows User</cp:lastModifiedBy>
  <cp:revision>66</cp:revision>
  <dcterms:created xsi:type="dcterms:W3CDTF">2016-11-02T05:49:47Z</dcterms:created>
  <dcterms:modified xsi:type="dcterms:W3CDTF">2016-11-15T06:38:41Z</dcterms:modified>
</cp:coreProperties>
</file>