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5" r:id="rId3"/>
    <p:sldId id="264" r:id="rId4"/>
    <p:sldId id="267" r:id="rId5"/>
    <p:sldId id="257" r:id="rId6"/>
    <p:sldId id="259" r:id="rId7"/>
    <p:sldId id="260" r:id="rId8"/>
    <p:sldId id="261" r:id="rId9"/>
    <p:sldId id="262" r:id="rId10"/>
    <p:sldId id="25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20" d="100"/>
          <a:sy n="120" d="100"/>
        </p:scale>
        <p:origin x="-1302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7120-61FE-45F6-8CB9-19B870354B70}" type="datetimeFigureOut">
              <a:rPr lang="en-GB" smtClean="0"/>
              <a:t>17/11/2016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4A40-72BD-403B-8A9B-64DC4CB22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878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7120-61FE-45F6-8CB9-19B870354B70}" type="datetimeFigureOut">
              <a:rPr lang="en-GB" smtClean="0"/>
              <a:t>17/11/2016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4A40-72BD-403B-8A9B-64DC4CB22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235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7120-61FE-45F6-8CB9-19B870354B70}" type="datetimeFigureOut">
              <a:rPr lang="en-GB" smtClean="0"/>
              <a:t>17/11/2016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4A40-72BD-403B-8A9B-64DC4CB22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126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7120-61FE-45F6-8CB9-19B870354B70}" type="datetimeFigureOut">
              <a:rPr lang="en-GB" smtClean="0"/>
              <a:t>17/11/2016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4A40-72BD-403B-8A9B-64DC4CB22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014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7120-61FE-45F6-8CB9-19B870354B70}" type="datetimeFigureOut">
              <a:rPr lang="en-GB" smtClean="0"/>
              <a:t>17/11/2016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4A40-72BD-403B-8A9B-64DC4CB22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169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7120-61FE-45F6-8CB9-19B870354B70}" type="datetimeFigureOut">
              <a:rPr lang="en-GB" smtClean="0"/>
              <a:t>17/11/2016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4A40-72BD-403B-8A9B-64DC4CB22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396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7120-61FE-45F6-8CB9-19B870354B70}" type="datetimeFigureOut">
              <a:rPr lang="en-GB" smtClean="0"/>
              <a:t>17/11/2016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4A40-72BD-403B-8A9B-64DC4CB22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72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7120-61FE-45F6-8CB9-19B870354B70}" type="datetimeFigureOut">
              <a:rPr lang="en-GB" smtClean="0"/>
              <a:t>17/11/2016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4A40-72BD-403B-8A9B-64DC4CB22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984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7120-61FE-45F6-8CB9-19B870354B70}" type="datetimeFigureOut">
              <a:rPr lang="en-GB" smtClean="0"/>
              <a:t>17/11/2016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4A40-72BD-403B-8A9B-64DC4CB22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22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7120-61FE-45F6-8CB9-19B870354B70}" type="datetimeFigureOut">
              <a:rPr lang="en-GB" smtClean="0"/>
              <a:t>17/11/2016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4A40-72BD-403B-8A9B-64DC4CB22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188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7120-61FE-45F6-8CB9-19B870354B70}" type="datetimeFigureOut">
              <a:rPr lang="en-GB" smtClean="0"/>
              <a:t>17/11/2016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4A40-72BD-403B-8A9B-64DC4CB22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477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0491"/>
            <a:ext cx="87483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06054"/>
            <a:ext cx="8748346" cy="4850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F7120-61FE-45F6-8CB9-19B870354B70}" type="datetimeFigureOut">
              <a:rPr lang="en-GB" smtClean="0"/>
              <a:t>17/11/2016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356351"/>
            <a:ext cx="46335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9546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B4A40-72BD-403B-8A9B-64DC4CB22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889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3" descr="ppt_eng_logoga_sla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psylogo3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91409" y="4644489"/>
            <a:ext cx="72976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dirty="0" err="1">
                <a:latin typeface="Arial" panose="020B0604020202020204" pitchFamily="34" charset="0"/>
                <a:cs typeface="Arial" panose="020B0604020202020204" pitchFamily="34" charset="0"/>
              </a:rPr>
              <a:t>Õdede</a:t>
            </a:r>
            <a:r>
              <a:rPr lang="fi-FI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600" dirty="0" err="1">
                <a:latin typeface="Arial" panose="020B0604020202020204" pitchFamily="34" charset="0"/>
                <a:cs typeface="Arial" panose="020B0604020202020204" pitchFamily="34" charset="0"/>
              </a:rPr>
              <a:t>vastutustunne</a:t>
            </a:r>
            <a:r>
              <a:rPr lang="fi-FI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3600" dirty="0" err="1">
                <a:latin typeface="Arial" panose="020B0604020202020204" pitchFamily="34" charset="0"/>
                <a:cs typeface="Arial" panose="020B0604020202020204" pitchFamily="34" charset="0"/>
              </a:rPr>
              <a:t>kontrollkese</a:t>
            </a:r>
            <a:r>
              <a:rPr lang="fi-FI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600" dirty="0" err="1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fi-FI" sz="3600" dirty="0">
                <a:latin typeface="Arial" panose="020B0604020202020204" pitchFamily="34" charset="0"/>
                <a:cs typeface="Arial" panose="020B0604020202020204" pitchFamily="34" charset="0"/>
              </a:rPr>
              <a:t> seos </a:t>
            </a:r>
            <a:r>
              <a:rPr lang="fi-FI" sz="3600" dirty="0" err="1">
                <a:latin typeface="Arial" panose="020B0604020202020204" pitchFamily="34" charset="0"/>
                <a:cs typeface="Arial" panose="020B0604020202020204" pitchFamily="34" charset="0"/>
              </a:rPr>
              <a:t>töö</a:t>
            </a:r>
            <a:r>
              <a:rPr lang="fi-FI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600" dirty="0" err="1">
                <a:latin typeface="Arial" panose="020B0604020202020204" pitchFamily="34" charset="0"/>
                <a:cs typeface="Arial" panose="020B0604020202020204" pitchFamily="34" charset="0"/>
              </a:rPr>
              <a:t>tulemuslikkusega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91409" y="5952093"/>
            <a:ext cx="17636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Mart Murdvee</a:t>
            </a:r>
          </a:p>
        </p:txBody>
      </p:sp>
    </p:spTree>
    <p:extLst>
      <p:ext uri="{BB962C8B-B14F-4D97-AF65-F5344CB8AC3E}">
        <p14:creationId xmlns:p14="http://schemas.microsoft.com/office/powerpoint/2010/main" val="3937746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Vastutuse</a:t>
            </a:r>
            <a:r>
              <a:rPr lang="en-GB" dirty="0"/>
              <a:t>, </a:t>
            </a:r>
            <a:r>
              <a:rPr lang="en-GB" dirty="0" err="1"/>
              <a:t>kontrolli</a:t>
            </a:r>
            <a:r>
              <a:rPr lang="en-GB" dirty="0"/>
              <a:t> </a:t>
            </a:r>
            <a:r>
              <a:rPr lang="en-GB" dirty="0" err="1"/>
              <a:t>lookuse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produktiivsuse</a:t>
            </a:r>
            <a:r>
              <a:rPr lang="en-GB" dirty="0"/>
              <a:t> </a:t>
            </a:r>
            <a:r>
              <a:rPr lang="en-GB" dirty="0" err="1"/>
              <a:t>korrelatsioonid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9304435"/>
              </p:ext>
            </p:extLst>
          </p:nvPr>
        </p:nvGraphicFramePr>
        <p:xfrm>
          <a:off x="228600" y="1596694"/>
          <a:ext cx="8748346" cy="2414590"/>
        </p:xfrm>
        <a:graphic>
          <a:graphicData uri="http://schemas.openxmlformats.org/drawingml/2006/table">
            <a:tbl>
              <a:tblPr/>
              <a:tblGrid>
                <a:gridCol w="1916725">
                  <a:extLst>
                    <a:ext uri="{9D8B030D-6E8A-4147-A177-3AD203B41FA5}">
                      <a16:colId xmlns:a16="http://schemas.microsoft.com/office/drawing/2014/main" xmlns="" val="3921236313"/>
                    </a:ext>
                  </a:extLst>
                </a:gridCol>
                <a:gridCol w="759069">
                  <a:extLst>
                    <a:ext uri="{9D8B030D-6E8A-4147-A177-3AD203B41FA5}">
                      <a16:colId xmlns:a16="http://schemas.microsoft.com/office/drawing/2014/main" xmlns="" val="2281938962"/>
                    </a:ext>
                  </a:extLst>
                </a:gridCol>
                <a:gridCol w="759069">
                  <a:extLst>
                    <a:ext uri="{9D8B030D-6E8A-4147-A177-3AD203B41FA5}">
                      <a16:colId xmlns:a16="http://schemas.microsoft.com/office/drawing/2014/main" xmlns="" val="258812648"/>
                    </a:ext>
                  </a:extLst>
                </a:gridCol>
                <a:gridCol w="759069">
                  <a:extLst>
                    <a:ext uri="{9D8B030D-6E8A-4147-A177-3AD203B41FA5}">
                      <a16:colId xmlns:a16="http://schemas.microsoft.com/office/drawing/2014/main" xmlns="" val="3415925370"/>
                    </a:ext>
                  </a:extLst>
                </a:gridCol>
                <a:gridCol w="759069">
                  <a:extLst>
                    <a:ext uri="{9D8B030D-6E8A-4147-A177-3AD203B41FA5}">
                      <a16:colId xmlns:a16="http://schemas.microsoft.com/office/drawing/2014/main" xmlns="" val="3891553759"/>
                    </a:ext>
                  </a:extLst>
                </a:gridCol>
                <a:gridCol w="630116">
                  <a:extLst>
                    <a:ext uri="{9D8B030D-6E8A-4147-A177-3AD203B41FA5}">
                      <a16:colId xmlns:a16="http://schemas.microsoft.com/office/drawing/2014/main" xmlns="" val="1992507309"/>
                    </a:ext>
                  </a:extLst>
                </a:gridCol>
                <a:gridCol w="852854">
                  <a:extLst>
                    <a:ext uri="{9D8B030D-6E8A-4147-A177-3AD203B41FA5}">
                      <a16:colId xmlns:a16="http://schemas.microsoft.com/office/drawing/2014/main" xmlns="" val="536700493"/>
                    </a:ext>
                  </a:extLst>
                </a:gridCol>
                <a:gridCol w="794237">
                  <a:extLst>
                    <a:ext uri="{9D8B030D-6E8A-4147-A177-3AD203B41FA5}">
                      <a16:colId xmlns:a16="http://schemas.microsoft.com/office/drawing/2014/main" xmlns="" val="2843767110"/>
                    </a:ext>
                  </a:extLst>
                </a:gridCol>
                <a:gridCol w="805963">
                  <a:extLst>
                    <a:ext uri="{9D8B030D-6E8A-4147-A177-3AD203B41FA5}">
                      <a16:colId xmlns:a16="http://schemas.microsoft.com/office/drawing/2014/main" xmlns="" val="3240261157"/>
                    </a:ext>
                  </a:extLst>
                </a:gridCol>
                <a:gridCol w="712175">
                  <a:extLst>
                    <a:ext uri="{9D8B030D-6E8A-4147-A177-3AD203B41FA5}">
                      <a16:colId xmlns:a16="http://schemas.microsoft.com/office/drawing/2014/main" xmlns="" val="3942269105"/>
                    </a:ext>
                  </a:extLst>
                </a:gridCol>
              </a:tblGrid>
              <a:tr h="378925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Respon-sibility</a:t>
                      </a:r>
                      <a:endParaRPr lang="en-GB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WLCS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Produc-tivity</a:t>
                      </a: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Produc-tivity</a:t>
                      </a: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b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Skills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Produc-tivity</a:t>
                      </a: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Ability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Produc-tivity</a:t>
                      </a: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Knowledge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Produc-tivity</a:t>
                      </a: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Motivation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Produc-tivity</a:t>
                      </a: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r>
                        <a:rPr lang="en-GB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Opportu-nity</a:t>
                      </a:r>
                      <a:endParaRPr lang="en-GB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Subjec-tive</a:t>
                      </a: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GB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produc-tivity</a:t>
                      </a:r>
                      <a:endParaRPr lang="en-GB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2597478"/>
                  </a:ext>
                </a:extLst>
              </a:tr>
              <a:tr h="6315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Responsibility</a:t>
                      </a:r>
                    </a:p>
                  </a:txBody>
                  <a:tcPr marL="3715" marR="3715" marT="371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-0.23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0.45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0.34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0.52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0.53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0.32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0.26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0.39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5479372"/>
                  </a:ext>
                </a:extLst>
              </a:tr>
              <a:tr h="6315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WLCS</a:t>
                      </a:r>
                    </a:p>
                  </a:txBody>
                  <a:tcPr marL="3715" marR="3715" marT="37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-0.23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-0.29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-0.23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-0.36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-0.29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-0.28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-0.29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66474681"/>
                  </a:ext>
                </a:extLst>
              </a:tr>
              <a:tr h="6315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Productivity TOTAL</a:t>
                      </a:r>
                    </a:p>
                  </a:txBody>
                  <a:tcPr marL="3715" marR="3715" marT="37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0.45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-0.29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0.90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0.90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0.78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0.89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0.81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0.85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3430567"/>
                  </a:ext>
                </a:extLst>
              </a:tr>
              <a:tr h="6315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Productivity. Skills</a:t>
                      </a:r>
                    </a:p>
                  </a:txBody>
                  <a:tcPr marL="3715" marR="3715" marT="37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0.34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-0.23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0.90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0.86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0.73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0.70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0.61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0.84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83953623"/>
                  </a:ext>
                </a:extLst>
              </a:tr>
              <a:tr h="6315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Productivity. Ability</a:t>
                      </a:r>
                    </a:p>
                  </a:txBody>
                  <a:tcPr marL="3715" marR="3715" marT="37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0.52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-0.36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0.90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0.86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0.72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0.71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0.61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0.78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8426749"/>
                  </a:ext>
                </a:extLst>
              </a:tr>
              <a:tr h="6315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Productivity. Knowledge</a:t>
                      </a:r>
                    </a:p>
                  </a:txBody>
                  <a:tcPr marL="3715" marR="3715" marT="37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0.53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0.78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0.73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0.72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0.61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0.41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0.59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65841327"/>
                  </a:ext>
                </a:extLst>
              </a:tr>
              <a:tr h="6315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Productivity. Motivation</a:t>
                      </a:r>
                    </a:p>
                  </a:txBody>
                  <a:tcPr marL="3715" marR="3715" marT="37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0.32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-0.29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0.89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0.70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0.71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0.61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0.72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0.68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2869724"/>
                  </a:ext>
                </a:extLst>
              </a:tr>
              <a:tr h="6315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Productivity. Opportunity</a:t>
                      </a:r>
                    </a:p>
                  </a:txBody>
                  <a:tcPr marL="3715" marR="3715" marT="37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0.26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-0.28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0.81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0.61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0.61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0.41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0.72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0.70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04535084"/>
                  </a:ext>
                </a:extLst>
              </a:tr>
              <a:tr h="6315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Subjective productivity</a:t>
                      </a:r>
                    </a:p>
                  </a:txBody>
                  <a:tcPr marL="3715" marR="3715" marT="37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0.39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-0.29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0.85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0.84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0.78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0.59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0.68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0.70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3715" marR="3715" marT="3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328134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4101924"/>
            <a:ext cx="6960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p &lt; 0,05</a:t>
            </a:r>
          </a:p>
        </p:txBody>
      </p:sp>
    </p:spTree>
    <p:extLst>
      <p:ext uri="{BB962C8B-B14F-4D97-AF65-F5344CB8AC3E}">
        <p14:creationId xmlns:p14="http://schemas.microsoft.com/office/powerpoint/2010/main" val="3194570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3" descr="ppt_eng_logoga_sla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psylogo3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91409" y="4644489"/>
            <a:ext cx="72976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800" dirty="0" err="1">
                <a:latin typeface="Arial" panose="020B0604020202020204" pitchFamily="34" charset="0"/>
                <a:cs typeface="Arial" panose="020B0604020202020204" pitchFamily="34" charset="0"/>
              </a:rPr>
              <a:t>Tänan</a:t>
            </a:r>
            <a:r>
              <a:rPr lang="fi-FI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4800" dirty="0" err="1">
                <a:latin typeface="Arial" panose="020B0604020202020204" pitchFamily="34" charset="0"/>
                <a:cs typeface="Arial" panose="020B0604020202020204" pitchFamily="34" charset="0"/>
              </a:rPr>
              <a:t>tähelepanu</a:t>
            </a:r>
            <a:r>
              <a:rPr lang="fi-FI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4800" dirty="0" err="1">
                <a:latin typeface="Arial" panose="020B0604020202020204" pitchFamily="34" charset="0"/>
                <a:cs typeface="Arial" panose="020B0604020202020204" pitchFamily="34" charset="0"/>
              </a:rPr>
              <a:t>eest</a:t>
            </a:r>
            <a:r>
              <a:rPr lang="fi-FI" sz="48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270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err="1"/>
              <a:t>Küsimustik</a:t>
            </a:r>
            <a:r>
              <a:rPr lang="en-GB" sz="3200" dirty="0"/>
              <a:t>:</a:t>
            </a:r>
            <a:r>
              <a:rPr lang="en-GB" dirty="0"/>
              <a:t/>
            </a:r>
            <a:br>
              <a:rPr lang="en-GB" dirty="0"/>
            </a:br>
            <a:r>
              <a:rPr lang="en-GB" dirty="0" err="1"/>
              <a:t>Tulemuslikkus</a:t>
            </a:r>
            <a:r>
              <a:rPr lang="en-GB" dirty="0"/>
              <a:t> / Productivity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4714909"/>
              </p:ext>
            </p:extLst>
          </p:nvPr>
        </p:nvGraphicFramePr>
        <p:xfrm>
          <a:off x="228600" y="1506054"/>
          <a:ext cx="8642836" cy="1546860"/>
        </p:xfrm>
        <a:graphic>
          <a:graphicData uri="http://schemas.openxmlformats.org/drawingml/2006/table">
            <a:tbl>
              <a:tblPr/>
              <a:tblGrid>
                <a:gridCol w="4477726">
                  <a:extLst>
                    <a:ext uri="{9D8B030D-6E8A-4147-A177-3AD203B41FA5}">
                      <a16:colId xmlns:a16="http://schemas.microsoft.com/office/drawing/2014/main" xmlns="" val="249577916"/>
                    </a:ext>
                  </a:extLst>
                </a:gridCol>
                <a:gridCol w="4165110">
                  <a:extLst>
                    <a:ext uri="{9D8B030D-6E8A-4147-A177-3AD203B41FA5}">
                      <a16:colId xmlns:a16="http://schemas.microsoft.com/office/drawing/2014/main" xmlns="" val="2419709787"/>
                    </a:ext>
                  </a:extLst>
                </a:gridCol>
              </a:tblGrid>
              <a:tr h="1295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Tulemuslikkus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KOKKU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Productivity TOTAL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504034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lvl="1" algn="l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Oskused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Skills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14097797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lvl="1" algn="l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Võimed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Ability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50500644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lvl="1" algn="l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Teadmised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Knowledge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01726022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lvl="1" algn="l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Motivatsioon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Motivation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53018360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lvl="1" algn="l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Võimalused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Opportunity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29355891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Subjektiivne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tulemuslikkus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Subjective productivity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45745993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8756" y="3052914"/>
            <a:ext cx="5086779" cy="3736948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4082561" y="3274211"/>
            <a:ext cx="35755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/>
              <a:t>Töö</a:t>
            </a:r>
            <a:r>
              <a:rPr lang="en-GB" dirty="0"/>
              <a:t> </a:t>
            </a:r>
            <a:r>
              <a:rPr lang="en-GB" dirty="0" err="1"/>
              <a:t>tulemuslikkuse</a:t>
            </a:r>
            <a:r>
              <a:rPr lang="en-GB" dirty="0"/>
              <a:t> </a:t>
            </a:r>
            <a:r>
              <a:rPr lang="en-GB" dirty="0" err="1"/>
              <a:t>komponentide</a:t>
            </a:r>
            <a:r>
              <a:rPr lang="en-GB" dirty="0"/>
              <a:t> </a:t>
            </a:r>
            <a:r>
              <a:rPr lang="en-GB" dirty="0" err="1"/>
              <a:t>suhtelised</a:t>
            </a:r>
            <a:r>
              <a:rPr lang="en-GB" dirty="0"/>
              <a:t> </a:t>
            </a:r>
            <a:r>
              <a:rPr lang="en-GB" dirty="0" err="1"/>
              <a:t>kaalud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082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 err="1"/>
              <a:t>Küsimustik</a:t>
            </a:r>
            <a:r>
              <a:rPr lang="en-GB" sz="3600" dirty="0"/>
              <a:t/>
            </a:r>
            <a:br>
              <a:rPr lang="en-GB" sz="3600" dirty="0"/>
            </a:br>
            <a:r>
              <a:rPr lang="en-GB" sz="3600" b="1" dirty="0" err="1"/>
              <a:t>Kontrollikese</a:t>
            </a:r>
            <a:r>
              <a:rPr lang="en-GB" sz="3600" dirty="0"/>
              <a:t/>
            </a:r>
            <a:br>
              <a:rPr lang="en-GB" sz="3600" dirty="0"/>
            </a:br>
            <a:r>
              <a:rPr lang="en-GB" sz="3600" b="1" dirty="0"/>
              <a:t>Work Locus of Control Scale (WLCS)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2622" y="1506054"/>
            <a:ext cx="3694324" cy="4850297"/>
          </a:xfrm>
        </p:spPr>
        <p:txBody>
          <a:bodyPr>
            <a:noAutofit/>
          </a:bodyPr>
          <a:lstStyle/>
          <a:p>
            <a:r>
              <a:rPr lang="en-GB" sz="1600" b="1" dirty="0" err="1"/>
              <a:t>Internaalse</a:t>
            </a:r>
            <a:r>
              <a:rPr lang="en-GB" sz="1600" b="1" dirty="0"/>
              <a:t> </a:t>
            </a:r>
            <a:r>
              <a:rPr lang="en-GB" sz="1600" b="1" dirty="0" err="1"/>
              <a:t>suhtumisega</a:t>
            </a:r>
            <a:r>
              <a:rPr lang="en-GB" sz="1600" dirty="0"/>
              <a:t> </a:t>
            </a:r>
            <a:r>
              <a:rPr lang="en-GB" sz="1600" dirty="0" err="1"/>
              <a:t>töötajad</a:t>
            </a:r>
            <a:r>
              <a:rPr lang="en-GB" sz="1600" dirty="0"/>
              <a:t> </a:t>
            </a:r>
            <a:r>
              <a:rPr lang="en-GB" sz="1600" dirty="0" err="1"/>
              <a:t>usuvad</a:t>
            </a:r>
            <a:r>
              <a:rPr lang="en-GB" sz="1600" dirty="0"/>
              <a:t>, et </a:t>
            </a:r>
            <a:r>
              <a:rPr lang="en-GB" sz="1600" dirty="0" err="1"/>
              <a:t>kontrollivad</a:t>
            </a:r>
            <a:r>
              <a:rPr lang="en-GB" sz="1600" dirty="0"/>
              <a:t> </a:t>
            </a:r>
            <a:r>
              <a:rPr lang="en-GB" sz="1600" dirty="0" err="1"/>
              <a:t>oma</a:t>
            </a:r>
            <a:r>
              <a:rPr lang="en-GB" sz="1600" dirty="0"/>
              <a:t> </a:t>
            </a:r>
            <a:r>
              <a:rPr lang="en-GB" sz="1600" dirty="0" err="1"/>
              <a:t>tööelu</a:t>
            </a:r>
            <a:r>
              <a:rPr lang="en-GB" sz="1600" dirty="0"/>
              <a:t>, on </a:t>
            </a:r>
            <a:r>
              <a:rPr lang="en-GB" sz="1600" dirty="0" err="1"/>
              <a:t>üldjuhul</a:t>
            </a:r>
            <a:r>
              <a:rPr lang="en-GB" sz="1600" dirty="0"/>
              <a:t> </a:t>
            </a:r>
            <a:r>
              <a:rPr lang="en-GB" sz="1600" dirty="0" err="1"/>
              <a:t>edukamad</a:t>
            </a:r>
            <a:r>
              <a:rPr lang="en-GB" sz="1600" dirty="0"/>
              <a:t> </a:t>
            </a:r>
            <a:r>
              <a:rPr lang="en-GB" sz="1600" dirty="0" err="1"/>
              <a:t>ja</a:t>
            </a:r>
            <a:r>
              <a:rPr lang="en-GB" sz="1600" dirty="0"/>
              <a:t> </a:t>
            </a:r>
            <a:r>
              <a:rPr lang="en-GB" sz="1600" dirty="0" err="1"/>
              <a:t>võtavad</a:t>
            </a:r>
            <a:r>
              <a:rPr lang="en-GB" sz="1600" dirty="0"/>
              <a:t> </a:t>
            </a:r>
            <a:r>
              <a:rPr lang="en-GB" sz="1600" dirty="0" err="1"/>
              <a:t>vastutuse</a:t>
            </a:r>
            <a:r>
              <a:rPr lang="en-GB" sz="1600" dirty="0"/>
              <a:t> </a:t>
            </a:r>
            <a:r>
              <a:rPr lang="en-GB" sz="1600" dirty="0" err="1"/>
              <a:t>enda</a:t>
            </a:r>
            <a:r>
              <a:rPr lang="en-GB" sz="1600" dirty="0"/>
              <a:t> </a:t>
            </a:r>
            <a:r>
              <a:rPr lang="en-GB" sz="1600" dirty="0" err="1"/>
              <a:t>tegevuse</a:t>
            </a:r>
            <a:r>
              <a:rPr lang="en-GB" sz="1600" dirty="0"/>
              <a:t> </a:t>
            </a:r>
            <a:r>
              <a:rPr lang="en-GB" sz="1600" dirty="0" err="1"/>
              <a:t>eest</a:t>
            </a:r>
            <a:r>
              <a:rPr lang="en-GB" sz="1600" dirty="0"/>
              <a:t>. Oma </a:t>
            </a:r>
            <a:r>
              <a:rPr lang="en-GB" sz="1600" dirty="0" err="1"/>
              <a:t>edu</a:t>
            </a:r>
            <a:r>
              <a:rPr lang="en-GB" sz="1600" dirty="0"/>
              <a:t>/</a:t>
            </a:r>
            <a:r>
              <a:rPr lang="en-GB" sz="1600" dirty="0" err="1"/>
              <a:t>ebaedu</a:t>
            </a:r>
            <a:r>
              <a:rPr lang="en-GB" sz="1600" dirty="0"/>
              <a:t> </a:t>
            </a:r>
            <a:r>
              <a:rPr lang="en-GB" sz="1600" dirty="0" err="1"/>
              <a:t>peamiseks</a:t>
            </a:r>
            <a:r>
              <a:rPr lang="en-GB" sz="1600" dirty="0"/>
              <a:t> </a:t>
            </a:r>
            <a:r>
              <a:rPr lang="en-GB" sz="1600" dirty="0" err="1"/>
              <a:t>põhjuseks</a:t>
            </a:r>
            <a:r>
              <a:rPr lang="en-GB" sz="1600" dirty="0"/>
              <a:t> </a:t>
            </a:r>
            <a:r>
              <a:rPr lang="en-GB" sz="1600" dirty="0" err="1"/>
              <a:t>peavad</a:t>
            </a:r>
            <a:r>
              <a:rPr lang="en-GB" sz="1600" dirty="0"/>
              <a:t> </a:t>
            </a:r>
            <a:r>
              <a:rPr lang="en-GB" sz="1600" dirty="0" err="1"/>
              <a:t>iseennast</a:t>
            </a:r>
            <a:r>
              <a:rPr lang="en-GB" sz="1600" dirty="0"/>
              <a:t>, </a:t>
            </a:r>
            <a:r>
              <a:rPr lang="en-GB" sz="1600" dirty="0" err="1"/>
              <a:t>oma</a:t>
            </a:r>
            <a:r>
              <a:rPr lang="en-GB" sz="1600" dirty="0"/>
              <a:t> </a:t>
            </a:r>
            <a:r>
              <a:rPr lang="en-GB" sz="1600" dirty="0" err="1"/>
              <a:t>võimekust</a:t>
            </a:r>
            <a:r>
              <a:rPr lang="en-GB" sz="1600" dirty="0"/>
              <a:t>, </a:t>
            </a:r>
            <a:r>
              <a:rPr lang="en-GB" sz="1600" dirty="0" err="1"/>
              <a:t>töökust</a:t>
            </a:r>
            <a:r>
              <a:rPr lang="en-GB" sz="1600" dirty="0"/>
              <a:t> </a:t>
            </a:r>
            <a:r>
              <a:rPr lang="en-GB" sz="1600" dirty="0" err="1"/>
              <a:t>jms</a:t>
            </a:r>
            <a:r>
              <a:rPr lang="en-GB" sz="1600" dirty="0"/>
              <a:t>.</a:t>
            </a:r>
          </a:p>
          <a:p>
            <a:r>
              <a:rPr lang="en-GB" sz="1600" b="1" dirty="0" err="1"/>
              <a:t>Eksternaalse</a:t>
            </a:r>
            <a:r>
              <a:rPr lang="en-GB" sz="1600" b="1" dirty="0"/>
              <a:t> </a:t>
            </a:r>
            <a:r>
              <a:rPr lang="en-GB" sz="1600" b="1" dirty="0" err="1"/>
              <a:t>suhtumisega</a:t>
            </a:r>
            <a:r>
              <a:rPr lang="en-GB" sz="1600" dirty="0"/>
              <a:t> </a:t>
            </a:r>
            <a:r>
              <a:rPr lang="en-GB" sz="1600" dirty="0" err="1"/>
              <a:t>töötajad</a:t>
            </a:r>
            <a:r>
              <a:rPr lang="en-GB" sz="1600" dirty="0"/>
              <a:t> </a:t>
            </a:r>
            <a:r>
              <a:rPr lang="en-GB" sz="1600" dirty="0" err="1"/>
              <a:t>usuvad</a:t>
            </a:r>
            <a:r>
              <a:rPr lang="en-GB" sz="1600" dirty="0"/>
              <a:t>, et </a:t>
            </a:r>
            <a:r>
              <a:rPr lang="en-GB" sz="1600" dirty="0" err="1"/>
              <a:t>kontroll</a:t>
            </a:r>
            <a:r>
              <a:rPr lang="en-GB" sz="1600" dirty="0"/>
              <a:t> </a:t>
            </a:r>
            <a:r>
              <a:rPr lang="en-GB" sz="1600" dirty="0" err="1"/>
              <a:t>asub</a:t>
            </a:r>
            <a:r>
              <a:rPr lang="en-GB" sz="1600" dirty="0"/>
              <a:t> </a:t>
            </a:r>
            <a:r>
              <a:rPr lang="en-GB" sz="1600" dirty="0" err="1"/>
              <a:t>ükskõik</a:t>
            </a:r>
            <a:r>
              <a:rPr lang="en-GB" sz="1600" dirty="0"/>
              <a:t> </a:t>
            </a:r>
            <a:r>
              <a:rPr lang="en-GB" sz="1600" dirty="0" err="1"/>
              <a:t>kus</a:t>
            </a:r>
            <a:r>
              <a:rPr lang="en-GB" sz="1600" dirty="0"/>
              <a:t> </a:t>
            </a:r>
            <a:r>
              <a:rPr lang="en-GB" sz="1600" dirty="0" err="1"/>
              <a:t>neist</a:t>
            </a:r>
            <a:r>
              <a:rPr lang="en-GB" sz="1600" dirty="0"/>
              <a:t> </a:t>
            </a:r>
            <a:r>
              <a:rPr lang="en-GB" sz="1600" dirty="0" err="1"/>
              <a:t>väljaspool</a:t>
            </a:r>
            <a:r>
              <a:rPr lang="en-GB" sz="1600" dirty="0"/>
              <a:t> </a:t>
            </a:r>
            <a:r>
              <a:rPr lang="en-GB" sz="1600" dirty="0" err="1"/>
              <a:t>ja</a:t>
            </a:r>
            <a:r>
              <a:rPr lang="en-GB" sz="1600" dirty="0"/>
              <a:t> </a:t>
            </a:r>
            <a:r>
              <a:rPr lang="en-GB" sz="1600" dirty="0" err="1"/>
              <a:t>ei</a:t>
            </a:r>
            <a:r>
              <a:rPr lang="en-GB" sz="1600" dirty="0"/>
              <a:t> </a:t>
            </a:r>
            <a:r>
              <a:rPr lang="en-GB" sz="1600" dirty="0" err="1"/>
              <a:t>allu</a:t>
            </a:r>
            <a:r>
              <a:rPr lang="en-GB" sz="1600" dirty="0"/>
              <a:t> </a:t>
            </a:r>
            <a:r>
              <a:rPr lang="en-GB" sz="1600" dirty="0" err="1"/>
              <a:t>nende</a:t>
            </a:r>
            <a:r>
              <a:rPr lang="en-GB" sz="1600" dirty="0"/>
              <a:t> </a:t>
            </a:r>
            <a:r>
              <a:rPr lang="en-GB" sz="1600" dirty="0" err="1"/>
              <a:t>kontrollile</a:t>
            </a:r>
            <a:r>
              <a:rPr lang="en-GB" sz="1600" dirty="0"/>
              <a:t>. Need </a:t>
            </a:r>
            <a:r>
              <a:rPr lang="en-GB" sz="1600" dirty="0" err="1"/>
              <a:t>töötajad</a:t>
            </a:r>
            <a:r>
              <a:rPr lang="en-GB" sz="1600" dirty="0"/>
              <a:t> </a:t>
            </a:r>
            <a:r>
              <a:rPr lang="en-GB" sz="1600" dirty="0" err="1"/>
              <a:t>ei</a:t>
            </a:r>
            <a:r>
              <a:rPr lang="en-GB" sz="1600" dirty="0"/>
              <a:t> </a:t>
            </a:r>
            <a:r>
              <a:rPr lang="en-GB" sz="1600" dirty="0" err="1"/>
              <a:t>võta</a:t>
            </a:r>
            <a:r>
              <a:rPr lang="en-GB" sz="1600" dirty="0"/>
              <a:t> </a:t>
            </a:r>
            <a:r>
              <a:rPr lang="en-GB" sz="1600" dirty="0" err="1"/>
              <a:t>vastutust</a:t>
            </a:r>
            <a:r>
              <a:rPr lang="en-GB" sz="1600" dirty="0"/>
              <a:t> </a:t>
            </a:r>
            <a:r>
              <a:rPr lang="en-GB" sz="1600" dirty="0" err="1"/>
              <a:t>oma</a:t>
            </a:r>
            <a:r>
              <a:rPr lang="en-GB" sz="1600" dirty="0"/>
              <a:t> </a:t>
            </a:r>
            <a:r>
              <a:rPr lang="en-GB" sz="1600" dirty="0" err="1"/>
              <a:t>tegevuse</a:t>
            </a:r>
            <a:r>
              <a:rPr lang="en-GB" sz="1600" dirty="0"/>
              <a:t> </a:t>
            </a:r>
            <a:r>
              <a:rPr lang="en-GB" sz="1600" dirty="0" err="1"/>
              <a:t>eest</a:t>
            </a:r>
            <a:r>
              <a:rPr lang="en-GB" sz="1600" dirty="0"/>
              <a:t>, </a:t>
            </a:r>
            <a:r>
              <a:rPr lang="en-GB" sz="1600" dirty="0" err="1"/>
              <a:t>vaid</a:t>
            </a:r>
            <a:r>
              <a:rPr lang="en-GB" sz="1600" dirty="0"/>
              <a:t> </a:t>
            </a:r>
            <a:r>
              <a:rPr lang="en-GB" sz="1600" dirty="0" err="1"/>
              <a:t>peavad</a:t>
            </a:r>
            <a:r>
              <a:rPr lang="en-GB" sz="1600" dirty="0"/>
              <a:t> </a:t>
            </a:r>
            <a:r>
              <a:rPr lang="en-GB" sz="1600" dirty="0" err="1"/>
              <a:t>oma</a:t>
            </a:r>
            <a:r>
              <a:rPr lang="en-GB" sz="1600" dirty="0"/>
              <a:t> </a:t>
            </a:r>
            <a:r>
              <a:rPr lang="en-GB" sz="1600" dirty="0" err="1"/>
              <a:t>edu</a:t>
            </a:r>
            <a:r>
              <a:rPr lang="en-GB" sz="1600" dirty="0"/>
              <a:t>/</a:t>
            </a:r>
            <a:r>
              <a:rPr lang="en-GB" sz="1600" dirty="0" err="1"/>
              <a:t>ebaedu</a:t>
            </a:r>
            <a:r>
              <a:rPr lang="en-GB" sz="1600" dirty="0"/>
              <a:t> </a:t>
            </a:r>
            <a:r>
              <a:rPr lang="en-GB" sz="1600" dirty="0" err="1"/>
              <a:t>põhjuseks</a:t>
            </a:r>
            <a:r>
              <a:rPr lang="en-GB" sz="1600" dirty="0"/>
              <a:t> </a:t>
            </a:r>
            <a:r>
              <a:rPr lang="en-GB" sz="1600" dirty="0" err="1"/>
              <a:t>mitte</a:t>
            </a:r>
            <a:r>
              <a:rPr lang="en-GB" sz="1600" dirty="0"/>
              <a:t> </a:t>
            </a:r>
            <a:r>
              <a:rPr lang="en-GB" sz="1600" dirty="0" err="1"/>
              <a:t>iseennast</a:t>
            </a:r>
            <a:r>
              <a:rPr lang="en-GB" sz="1600" dirty="0"/>
              <a:t> </a:t>
            </a:r>
            <a:r>
              <a:rPr lang="en-GB" sz="1600" dirty="0" err="1"/>
              <a:t>ja</a:t>
            </a:r>
            <a:r>
              <a:rPr lang="en-GB" sz="1600" dirty="0"/>
              <a:t> </a:t>
            </a:r>
            <a:r>
              <a:rPr lang="en-GB" sz="1600" dirty="0" err="1"/>
              <a:t>oma</a:t>
            </a:r>
            <a:r>
              <a:rPr lang="en-GB" sz="1600" dirty="0"/>
              <a:t> </a:t>
            </a:r>
            <a:r>
              <a:rPr lang="en-GB" sz="1600" dirty="0" err="1"/>
              <a:t>tööalaseid</a:t>
            </a:r>
            <a:r>
              <a:rPr lang="en-GB" sz="1600" dirty="0"/>
              <a:t> </a:t>
            </a:r>
            <a:r>
              <a:rPr lang="en-GB" sz="1600" dirty="0" err="1"/>
              <a:t>pingutusi</a:t>
            </a:r>
            <a:r>
              <a:rPr lang="en-GB" sz="1600" dirty="0"/>
              <a:t>, </a:t>
            </a:r>
            <a:r>
              <a:rPr lang="en-GB" sz="1600" dirty="0" err="1"/>
              <a:t>vaid</a:t>
            </a:r>
            <a:r>
              <a:rPr lang="en-GB" sz="1600" dirty="0"/>
              <a:t> </a:t>
            </a:r>
            <a:r>
              <a:rPr lang="en-GB" sz="1600" dirty="0" err="1"/>
              <a:t>teisi</a:t>
            </a:r>
            <a:r>
              <a:rPr lang="en-GB" sz="1600" dirty="0"/>
              <a:t> </a:t>
            </a:r>
            <a:r>
              <a:rPr lang="en-GB" sz="1600" dirty="0" err="1"/>
              <a:t>inimesi</a:t>
            </a:r>
            <a:r>
              <a:rPr lang="en-GB" sz="1600" dirty="0"/>
              <a:t>, </a:t>
            </a:r>
            <a:r>
              <a:rPr lang="en-GB" sz="1600" dirty="0" err="1"/>
              <a:t>juhust</a:t>
            </a:r>
            <a:r>
              <a:rPr lang="en-GB" sz="1600" dirty="0"/>
              <a:t>, </a:t>
            </a:r>
            <a:r>
              <a:rPr lang="en-GB" sz="1600" dirty="0" err="1"/>
              <a:t>saatust</a:t>
            </a:r>
            <a:r>
              <a:rPr lang="en-GB" sz="1600" dirty="0"/>
              <a:t> </a:t>
            </a:r>
            <a:r>
              <a:rPr lang="en-GB" sz="1600" dirty="0" err="1"/>
              <a:t>jms</a:t>
            </a:r>
            <a:r>
              <a:rPr lang="en-GB" sz="1600" dirty="0"/>
              <a:t>.</a:t>
            </a:r>
          </a:p>
          <a:p>
            <a:r>
              <a:rPr lang="en-GB" sz="1600" b="1" dirty="0"/>
              <a:t>WLCS </a:t>
            </a:r>
            <a:r>
              <a:rPr lang="en-GB" sz="1600" b="1" dirty="0" err="1"/>
              <a:t>skaala</a:t>
            </a:r>
            <a:r>
              <a:rPr lang="en-GB" sz="1600" b="1" dirty="0"/>
              <a:t>: 16 </a:t>
            </a:r>
            <a:r>
              <a:rPr lang="en-GB" sz="1600" b="1" dirty="0" err="1"/>
              <a:t>internaalne</a:t>
            </a:r>
            <a:r>
              <a:rPr lang="en-GB" sz="1600" b="1" dirty="0"/>
              <a:t> … 96 </a:t>
            </a:r>
            <a:r>
              <a:rPr lang="en-GB" sz="1600" b="1" dirty="0" err="1"/>
              <a:t>eksternaalne</a:t>
            </a:r>
            <a:endParaRPr lang="en-GB" sz="1600" b="1" dirty="0"/>
          </a:p>
          <a:p>
            <a:endParaRPr lang="en-GB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6054"/>
            <a:ext cx="5054022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75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Töö</a:t>
            </a:r>
            <a:r>
              <a:rPr lang="en-GB" dirty="0"/>
              <a:t> </a:t>
            </a:r>
            <a:r>
              <a:rPr lang="en-GB" dirty="0" err="1"/>
              <a:t>tulemuslikkuse</a:t>
            </a:r>
            <a:r>
              <a:rPr lang="en-GB" dirty="0"/>
              <a:t> </a:t>
            </a:r>
            <a:r>
              <a:rPr lang="en-GB" dirty="0" err="1"/>
              <a:t>põhjuste</a:t>
            </a:r>
            <a:r>
              <a:rPr lang="en-GB" dirty="0"/>
              <a:t> </a:t>
            </a:r>
            <a:r>
              <a:rPr lang="en-GB" dirty="0" err="1"/>
              <a:t>suhtelised</a:t>
            </a:r>
            <a:r>
              <a:rPr lang="en-GB" dirty="0"/>
              <a:t> </a:t>
            </a:r>
            <a:r>
              <a:rPr lang="en-GB" dirty="0" err="1"/>
              <a:t>kaalud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097" y="1506054"/>
            <a:ext cx="7485566" cy="48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061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Korrelatsioonid</a:t>
            </a:r>
            <a:r>
              <a:rPr lang="en-GB" dirty="0"/>
              <a:t> </a:t>
            </a:r>
            <a:r>
              <a:rPr lang="en-GB" dirty="0" err="1"/>
              <a:t>demograafiliste</a:t>
            </a:r>
            <a:r>
              <a:rPr lang="en-GB" dirty="0"/>
              <a:t> </a:t>
            </a:r>
            <a:r>
              <a:rPr lang="en-GB" dirty="0" err="1"/>
              <a:t>andmetega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413999"/>
              </p:ext>
            </p:extLst>
          </p:nvPr>
        </p:nvGraphicFramePr>
        <p:xfrm>
          <a:off x="228600" y="1604121"/>
          <a:ext cx="8748347" cy="3314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1621">
                  <a:extLst>
                    <a:ext uri="{9D8B030D-6E8A-4147-A177-3AD203B41FA5}">
                      <a16:colId xmlns:a16="http://schemas.microsoft.com/office/drawing/2014/main" xmlns="" val="1945009091"/>
                    </a:ext>
                  </a:extLst>
                </a:gridCol>
                <a:gridCol w="1812242">
                  <a:extLst>
                    <a:ext uri="{9D8B030D-6E8A-4147-A177-3AD203B41FA5}">
                      <a16:colId xmlns:a16="http://schemas.microsoft.com/office/drawing/2014/main" xmlns="" val="493898862"/>
                    </a:ext>
                  </a:extLst>
                </a:gridCol>
                <a:gridCol w="1812242">
                  <a:extLst>
                    <a:ext uri="{9D8B030D-6E8A-4147-A177-3AD203B41FA5}">
                      <a16:colId xmlns:a16="http://schemas.microsoft.com/office/drawing/2014/main" xmlns="" val="17553829"/>
                    </a:ext>
                  </a:extLst>
                </a:gridCol>
                <a:gridCol w="1812242">
                  <a:extLst>
                    <a:ext uri="{9D8B030D-6E8A-4147-A177-3AD203B41FA5}">
                      <a16:colId xmlns:a16="http://schemas.microsoft.com/office/drawing/2014/main" xmlns="" val="1082461806"/>
                    </a:ext>
                  </a:extLst>
                </a:gridCol>
              </a:tblGrid>
              <a:tr h="777240"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i="1" u="none" strike="noStrike" dirty="0">
                          <a:effectLst/>
                        </a:rPr>
                        <a:t> </a:t>
                      </a:r>
                      <a:endParaRPr lang="en-GB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i="1" u="none" strike="noStrike" dirty="0">
                          <a:effectLst/>
                        </a:rPr>
                        <a:t>Age (years)</a:t>
                      </a:r>
                      <a:endParaRPr lang="en-GB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i="1" u="none" strike="noStrike" dirty="0">
                          <a:effectLst/>
                        </a:rPr>
                        <a:t>Gender</a:t>
                      </a:r>
                      <a:endParaRPr lang="en-GB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i="1" u="none" strike="noStrike" dirty="0">
                          <a:effectLst/>
                        </a:rPr>
                        <a:t>No. of children</a:t>
                      </a:r>
                      <a:endParaRPr lang="en-GB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3147209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effectLst/>
                        </a:rPr>
                        <a:t>Responsibility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-</a:t>
                      </a:r>
                      <a:endParaRPr lang="en-GB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-</a:t>
                      </a:r>
                      <a:endParaRPr lang="en-GB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-</a:t>
                      </a:r>
                      <a:endParaRPr lang="en-GB" sz="1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8379144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effectLst/>
                        </a:rPr>
                        <a:t>WLCS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-</a:t>
                      </a:r>
                      <a:endParaRPr lang="en-GB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-</a:t>
                      </a:r>
                      <a:endParaRPr lang="en-GB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-</a:t>
                      </a:r>
                      <a:endParaRPr lang="en-GB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8058115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effectLst/>
                        </a:rPr>
                        <a:t>Productivity TOTAL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0.26</a:t>
                      </a:r>
                      <a:endParaRPr lang="en-GB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-</a:t>
                      </a:r>
                      <a:endParaRPr lang="en-GB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-</a:t>
                      </a:r>
                      <a:endParaRPr lang="en-GB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9348173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effectLst/>
                        </a:rPr>
                        <a:t>Productivity. Skills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0.25</a:t>
                      </a:r>
                      <a:endParaRPr lang="en-GB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-</a:t>
                      </a:r>
                      <a:endParaRPr lang="en-GB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-</a:t>
                      </a:r>
                      <a:endParaRPr lang="en-GB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6692626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effectLst/>
                        </a:rPr>
                        <a:t>Productivity. Ability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0.23</a:t>
                      </a:r>
                      <a:endParaRPr lang="en-GB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-</a:t>
                      </a:r>
                      <a:endParaRPr lang="en-GB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-</a:t>
                      </a:r>
                      <a:endParaRPr lang="en-GB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8042725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effectLst/>
                        </a:rPr>
                        <a:t>Productivity. Knowledge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0.26</a:t>
                      </a:r>
                      <a:endParaRPr lang="en-GB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-</a:t>
                      </a:r>
                      <a:endParaRPr lang="en-GB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-</a:t>
                      </a:r>
                      <a:endParaRPr lang="en-GB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0476359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effectLst/>
                        </a:rPr>
                        <a:t>Productivity. Motivation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0.24</a:t>
                      </a:r>
                      <a:endParaRPr lang="en-GB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-</a:t>
                      </a:r>
                      <a:endParaRPr lang="en-GB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-</a:t>
                      </a:r>
                      <a:endParaRPr lang="en-GB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4759876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effectLst/>
                        </a:rPr>
                        <a:t>Productivity. Opportunity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-</a:t>
                      </a:r>
                      <a:endParaRPr lang="en-GB" sz="1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-</a:t>
                      </a:r>
                      <a:endParaRPr lang="en-GB" sz="1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-</a:t>
                      </a:r>
                      <a:endParaRPr lang="en-GB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7652753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effectLst/>
                        </a:rPr>
                        <a:t>Subjective productivity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-</a:t>
                      </a:r>
                      <a:endParaRPr lang="en-GB" sz="1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-</a:t>
                      </a:r>
                      <a:endParaRPr lang="en-GB" sz="1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0.23</a:t>
                      </a:r>
                      <a:endParaRPr lang="en-GB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542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632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0492"/>
            <a:ext cx="8748346" cy="276707"/>
          </a:xfrm>
        </p:spPr>
        <p:txBody>
          <a:bodyPr>
            <a:noAutofit/>
          </a:bodyPr>
          <a:lstStyle/>
          <a:p>
            <a:r>
              <a:rPr lang="en-GB" sz="2400" dirty="0" err="1"/>
              <a:t>Vanuse</a:t>
            </a:r>
            <a:r>
              <a:rPr lang="en-GB" sz="2400" dirty="0"/>
              <a:t> </a:t>
            </a:r>
            <a:r>
              <a:rPr lang="en-GB" sz="2400" dirty="0" err="1"/>
              <a:t>seosed</a:t>
            </a:r>
            <a:endParaRPr lang="en-GB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3931" y="457199"/>
            <a:ext cx="3965331" cy="31722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57199"/>
            <a:ext cx="3965331" cy="3172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61" y="3629464"/>
            <a:ext cx="4035670" cy="3228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3931" y="3629464"/>
            <a:ext cx="3965331" cy="317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44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0492"/>
            <a:ext cx="8748346" cy="276707"/>
          </a:xfrm>
        </p:spPr>
        <p:txBody>
          <a:bodyPr>
            <a:noAutofit/>
          </a:bodyPr>
          <a:lstStyle/>
          <a:p>
            <a:r>
              <a:rPr lang="en-GB" sz="2400" dirty="0" err="1"/>
              <a:t>Vanuse</a:t>
            </a:r>
            <a:r>
              <a:rPr lang="en-GB" sz="2400" dirty="0"/>
              <a:t> </a:t>
            </a:r>
            <a:r>
              <a:rPr lang="en-GB" sz="2400" dirty="0" err="1"/>
              <a:t>seosed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72" y="457199"/>
            <a:ext cx="3960000" cy="316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71" y="3629464"/>
            <a:ext cx="3960000" cy="316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930" y="457199"/>
            <a:ext cx="3960000" cy="316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3931" y="3629464"/>
            <a:ext cx="3960000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17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0492"/>
            <a:ext cx="8748346" cy="276707"/>
          </a:xfrm>
        </p:spPr>
        <p:txBody>
          <a:bodyPr>
            <a:noAutofit/>
          </a:bodyPr>
          <a:lstStyle/>
          <a:p>
            <a:r>
              <a:rPr lang="en-GB" sz="2400" dirty="0" err="1"/>
              <a:t>Subjektiivse</a:t>
            </a:r>
            <a:r>
              <a:rPr lang="en-GB" sz="2400" dirty="0"/>
              <a:t> </a:t>
            </a:r>
            <a:r>
              <a:rPr lang="en-GB" sz="2400" dirty="0" err="1"/>
              <a:t>produktiivsuse</a:t>
            </a:r>
            <a:r>
              <a:rPr lang="en-GB" sz="2400" dirty="0"/>
              <a:t> </a:t>
            </a:r>
            <a:r>
              <a:rPr lang="en-GB" sz="2400" dirty="0" err="1"/>
              <a:t>seosed</a:t>
            </a:r>
            <a:r>
              <a:rPr lang="en-GB" sz="2400" dirty="0"/>
              <a:t> </a:t>
            </a:r>
            <a:r>
              <a:rPr lang="en-GB" sz="2400" dirty="0" err="1"/>
              <a:t>vanus</a:t>
            </a:r>
            <a:r>
              <a:rPr lang="en-GB" sz="2400" dirty="0"/>
              <a:t> </a:t>
            </a:r>
            <a:r>
              <a:rPr lang="en-GB" sz="2400" dirty="0" err="1"/>
              <a:t>ja</a:t>
            </a:r>
            <a:r>
              <a:rPr lang="en-GB" sz="2400" dirty="0"/>
              <a:t> </a:t>
            </a:r>
            <a:r>
              <a:rPr lang="en-GB" sz="2400" dirty="0" err="1"/>
              <a:t>laste</a:t>
            </a:r>
            <a:r>
              <a:rPr lang="en-GB" sz="2400" dirty="0"/>
              <a:t> </a:t>
            </a:r>
            <a:r>
              <a:rPr lang="en-GB" sz="2400" dirty="0" err="1"/>
              <a:t>arvuga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31" y="624254"/>
            <a:ext cx="4500000" cy="36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331" y="624254"/>
            <a:ext cx="45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13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0491"/>
            <a:ext cx="8748346" cy="311085"/>
          </a:xfrm>
        </p:spPr>
        <p:txBody>
          <a:bodyPr>
            <a:noAutofit/>
          </a:bodyPr>
          <a:lstStyle/>
          <a:p>
            <a:r>
              <a:rPr lang="en-GB" sz="2400" dirty="0" err="1"/>
              <a:t>Kontrollikeskme</a:t>
            </a:r>
            <a:r>
              <a:rPr lang="en-GB" sz="2400" dirty="0"/>
              <a:t> </a:t>
            </a:r>
            <a:r>
              <a:rPr lang="en-GB" sz="2400" dirty="0" err="1"/>
              <a:t>seosed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0" y="3579506"/>
            <a:ext cx="3959999" cy="316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1" y="491576"/>
            <a:ext cx="3959999" cy="316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9130" y="491576"/>
            <a:ext cx="3960000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87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1604</TotalTime>
  <Words>355</Words>
  <Application>Microsoft Office PowerPoint</Application>
  <PresentationFormat>On-screen Show (4:3)</PresentationFormat>
  <Paragraphs>171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Küsimustik: Tulemuslikkus / Productivity</vt:lpstr>
      <vt:lpstr>Küsimustik Kontrollikese Work Locus of Control Scale (WLCS)</vt:lpstr>
      <vt:lpstr>Töö tulemuslikkuse põhjuste suhtelised kaalud</vt:lpstr>
      <vt:lpstr>Korrelatsioonid demograafiliste andmetega</vt:lpstr>
      <vt:lpstr>Vanuse seosed</vt:lpstr>
      <vt:lpstr>Vanuse seosed</vt:lpstr>
      <vt:lpstr>Subjektiivse produktiivsuse seosed vanus ja laste arvuga</vt:lpstr>
      <vt:lpstr>Kontrollikeskme seosed</vt:lpstr>
      <vt:lpstr>Vastutuse, kontrolli lookuse ja produktiivsuse korrelatsioonid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Õdede vastutustunne, kontrollkese ning seos töö tulemuslikkusega</dc:title>
  <dc:creator>Mart Murdvee</dc:creator>
  <cp:lastModifiedBy>Windows User</cp:lastModifiedBy>
  <cp:revision>22</cp:revision>
  <dcterms:created xsi:type="dcterms:W3CDTF">2016-11-16T09:11:30Z</dcterms:created>
  <dcterms:modified xsi:type="dcterms:W3CDTF">2016-11-17T12:13:43Z</dcterms:modified>
</cp:coreProperties>
</file>