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62" r:id="rId4"/>
    <p:sldId id="267" r:id="rId5"/>
    <p:sldId id="263" r:id="rId6"/>
    <p:sldId id="264" r:id="rId7"/>
    <p:sldId id="265" r:id="rId8"/>
    <p:sldId id="261" r:id="rId9"/>
    <p:sldId id="257" r:id="rId10"/>
    <p:sldId id="258" r:id="rId11"/>
    <p:sldId id="259" r:id="rId12"/>
    <p:sldId id="260" r:id="rId13"/>
    <p:sldId id="268" r:id="rId1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496F"/>
    <a:srgbClr val="AC00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02AAE-4E3C-4677-813D-67A2F3256A80}" type="datetimeFigureOut">
              <a:rPr lang="et-EE" smtClean="0"/>
              <a:t>14.11.2016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318D9-3757-4836-837A-BABD1EEEF60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8269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  <p:sp>
        <p:nvSpPr>
          <p:cNvPr id="7" name="Rectangle 6"/>
          <p:cNvSpPr/>
          <p:nvPr userDrawn="1"/>
        </p:nvSpPr>
        <p:spPr>
          <a:xfrm>
            <a:off x="7924800" y="0"/>
            <a:ext cx="12192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8" name="Isosceles Triangle 7"/>
          <p:cNvSpPr/>
          <p:nvPr userDrawn="1"/>
        </p:nvSpPr>
        <p:spPr>
          <a:xfrm rot="5400000" flipV="1">
            <a:off x="7430087" y="4991687"/>
            <a:ext cx="1981198" cy="1446628"/>
          </a:xfrm>
          <a:prstGeom prst="triangle">
            <a:avLst>
              <a:gd name="adj" fmla="val 51323"/>
            </a:avLst>
          </a:prstGeom>
          <a:solidFill>
            <a:srgbClr val="AC0039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t-E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latinLnBrk="0" hangingPunct="1"/>
            <a:endParaRPr kumimoji="0" lang="en-US" dirty="0">
              <a:solidFill>
                <a:srgbClr val="AC0039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3352800"/>
            <a:ext cx="8458200" cy="0"/>
          </a:xfrm>
          <a:prstGeom prst="line">
            <a:avLst/>
          </a:prstGeom>
          <a:ln>
            <a:solidFill>
              <a:srgbClr val="AC00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6096000" y="3352800"/>
            <a:ext cx="3048000" cy="2133600"/>
          </a:xfrm>
          <a:prstGeom prst="line">
            <a:avLst/>
          </a:prstGeom>
          <a:ln>
            <a:solidFill>
              <a:srgbClr val="AC00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C0039"/>
                </a:solidFill>
                <a:latin typeface="Corbel" pitchFamily="34" charset="0"/>
              </a:defRPr>
            </a:lvl1pPr>
          </a:lstStyle>
          <a:p>
            <a:r>
              <a:rPr lang="et-EE" smtClean="0"/>
              <a:t>18.11.2016 Tallinn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6019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C0039"/>
                </a:solidFill>
                <a:latin typeface="Corbel" pitchFamily="34" charset="0"/>
              </a:defRPr>
            </a:lvl1pPr>
          </a:lstStyle>
          <a:p>
            <a:r>
              <a:rPr lang="et-EE" smtClean="0"/>
              <a:t>Liina Randmann PhD TTÜ Tööstuspühholoogia instituut</a:t>
            </a:r>
            <a:endParaRPr lang="et-EE" dirty="0"/>
          </a:p>
        </p:txBody>
      </p:sp>
      <p:sp>
        <p:nvSpPr>
          <p:cNvPr id="7" name="Isosceles Triangle 6"/>
          <p:cNvSpPr/>
          <p:nvPr userDrawn="1"/>
        </p:nvSpPr>
        <p:spPr>
          <a:xfrm rot="5400000" flipV="1">
            <a:off x="7887285" y="114885"/>
            <a:ext cx="1219201" cy="1141828"/>
          </a:xfrm>
          <a:prstGeom prst="triangle">
            <a:avLst>
              <a:gd name="adj" fmla="val 51323"/>
            </a:avLst>
          </a:prstGeom>
          <a:solidFill>
            <a:srgbClr val="AC0039">
              <a:alpha val="83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t-E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latinLnBrk="0" hangingPunct="1"/>
            <a:endParaRPr kumimoji="0" lang="en-US" dirty="0">
              <a:solidFill>
                <a:srgbClr val="AC00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533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orbel" pitchFamily="34" charset="0"/>
              </a:defRPr>
            </a:lvl1pPr>
          </a:lstStyle>
          <a:p>
            <a:fld id="{E0CA553B-7EB4-4CA1-AEC2-E17AC87666B4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AC0039"/>
          </a:solidFill>
          <a:latin typeface="Corbe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C0039"/>
        </a:buClr>
        <a:buSzPct val="80000"/>
        <a:buFont typeface="Century Gothic" pitchFamily="34" charset="0"/>
        <a:buChar char="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AC0039"/>
        </a:buClr>
        <a:buSzPct val="80000"/>
        <a:buFont typeface="Century Gothic" pitchFamily="34" charset="0"/>
        <a:buChar char="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AC0039"/>
        </a:buClr>
        <a:buSzPct val="80000"/>
        <a:buFont typeface="Century Gothic" pitchFamily="34" charset="0"/>
        <a:buChar char="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AC0039"/>
        </a:buClr>
        <a:buSzPct val="80000"/>
        <a:buFont typeface="Century Gothic" pitchFamily="34" charset="0"/>
        <a:buChar char="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AC0039"/>
        </a:buClr>
        <a:buSzPct val="80000"/>
        <a:buFont typeface="Century Gothic" pitchFamily="34" charset="0"/>
        <a:buChar char="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Õdede tööle pühendumus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762000"/>
          </a:xfrm>
        </p:spPr>
        <p:txBody>
          <a:bodyPr>
            <a:normAutofit fontScale="85000" lnSpcReduction="10000"/>
          </a:bodyPr>
          <a:lstStyle/>
          <a:p>
            <a:r>
              <a:rPr lang="et-EE" dirty="0" smtClean="0"/>
              <a:t>Pühendumuse positiivne ja negatiivne külg</a:t>
            </a:r>
            <a:endParaRPr lang="et-EE" dirty="0"/>
          </a:p>
        </p:txBody>
      </p:sp>
      <p:pic>
        <p:nvPicPr>
          <p:cNvPr id="23556" name="Picture 4" descr="http://www.ttu.ee/public/u/ulikool/Tunnusgraafika/Logod/alternatiivne/TTU_alternatiivne_logo_EST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5429250"/>
            <a:ext cx="3733801" cy="66675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971800" y="4238625"/>
            <a:ext cx="586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 err="1" smtClean="0">
                <a:solidFill>
                  <a:srgbClr val="AC0039"/>
                </a:solidFill>
                <a:latin typeface="Corbel" pitchFamily="34" charset="0"/>
              </a:rPr>
              <a:t>Õendusjuht</a:t>
            </a:r>
            <a:r>
              <a:rPr lang="et-EE" sz="2400" dirty="0" smtClean="0">
                <a:solidFill>
                  <a:srgbClr val="AC0039"/>
                </a:solidFill>
                <a:latin typeface="Corbel" pitchFamily="34" charset="0"/>
              </a:rPr>
              <a:t> </a:t>
            </a:r>
            <a:r>
              <a:rPr lang="et-EE" sz="2400" dirty="0">
                <a:solidFill>
                  <a:srgbClr val="AC0039"/>
                </a:solidFill>
                <a:latin typeface="Corbel" pitchFamily="34" charset="0"/>
              </a:rPr>
              <a:t>muutuste keerises </a:t>
            </a:r>
            <a:r>
              <a:rPr lang="et-EE" sz="2400" dirty="0" smtClean="0">
                <a:solidFill>
                  <a:srgbClr val="AC0039"/>
                </a:solidFill>
                <a:latin typeface="Corbel" pitchFamily="34" charset="0"/>
              </a:rPr>
              <a:t>II</a:t>
            </a:r>
          </a:p>
          <a:p>
            <a:r>
              <a:rPr lang="et-EE" sz="2400" dirty="0" smtClean="0">
                <a:solidFill>
                  <a:srgbClr val="AC0039"/>
                </a:solidFill>
                <a:latin typeface="Corbel" pitchFamily="34" charset="0"/>
              </a:rPr>
              <a:t>18. November 2016 Tallinn</a:t>
            </a:r>
            <a:endParaRPr lang="et-EE" sz="2400" dirty="0">
              <a:solidFill>
                <a:srgbClr val="AC0039"/>
              </a:solidFill>
              <a:latin typeface="Corbel" pitchFamily="34" charset="0"/>
            </a:endParaRPr>
          </a:p>
        </p:txBody>
      </p:sp>
      <p:pic>
        <p:nvPicPr>
          <p:cNvPr id="23558" name="Picture 6" descr="Ho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238625"/>
            <a:ext cx="2286000" cy="866775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1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371600" y="6188075"/>
            <a:ext cx="6172200" cy="365125"/>
          </a:xfrm>
        </p:spPr>
        <p:txBody>
          <a:bodyPr/>
          <a:lstStyle/>
          <a:p>
            <a:r>
              <a:rPr lang="et-EE" sz="1600" dirty="0" smtClean="0">
                <a:solidFill>
                  <a:srgbClr val="91496F"/>
                </a:solidFill>
              </a:rPr>
              <a:t>Liina Randmann </a:t>
            </a:r>
            <a:r>
              <a:rPr lang="et-EE" sz="1600" dirty="0" err="1" smtClean="0">
                <a:solidFill>
                  <a:srgbClr val="91496F"/>
                </a:solidFill>
              </a:rPr>
              <a:t>PhD</a:t>
            </a:r>
            <a:r>
              <a:rPr lang="et-EE" sz="1600" dirty="0" smtClean="0">
                <a:solidFill>
                  <a:srgbClr val="91496F"/>
                </a:solidFill>
              </a:rPr>
              <a:t> TTÜ </a:t>
            </a:r>
            <a:r>
              <a:rPr lang="et-EE" sz="1600" dirty="0" err="1" smtClean="0">
                <a:solidFill>
                  <a:srgbClr val="91496F"/>
                </a:solidFill>
              </a:rPr>
              <a:t>Tööstuspühholoogia</a:t>
            </a:r>
            <a:r>
              <a:rPr lang="et-EE" sz="1600" dirty="0" smtClean="0">
                <a:solidFill>
                  <a:srgbClr val="91496F"/>
                </a:solidFill>
              </a:rPr>
              <a:t> instituut</a:t>
            </a:r>
            <a:endParaRPr lang="et-EE" sz="1600" dirty="0">
              <a:solidFill>
                <a:srgbClr val="91496F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Pühendumise negatiivne pool*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Läbipõlemine</a:t>
            </a:r>
          </a:p>
          <a:p>
            <a:pPr lvl="1"/>
            <a:r>
              <a:rPr lang="et-EE" dirty="0" smtClean="0"/>
              <a:t>Väga pühendunud töötajad ei pööra piisavalt tähelepanu oma teistele eluvaldkondadele, selle tulemuseks on töö ja eraelu tasakaalu häirumine ja tervise probleemid. 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Pühendumise negatiivne pool*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Loob eelise teatud isiksusetüüpidele</a:t>
            </a:r>
          </a:p>
          <a:p>
            <a:pPr lvl="1"/>
            <a:r>
              <a:rPr lang="et-EE" dirty="0" smtClean="0"/>
              <a:t>Uuringute tulemused on näidanud, et pühendumine ei ole seotud ainult </a:t>
            </a:r>
            <a:r>
              <a:rPr lang="et-EE" dirty="0" err="1" smtClean="0"/>
              <a:t>situatiivsete</a:t>
            </a:r>
            <a:r>
              <a:rPr lang="et-EE" dirty="0" smtClean="0"/>
              <a:t> faktoritega, vaid ka teatud isiksusejoontega – optimismi, positiivsuse, emotsionaalse stabiilsuse, ekstravertsuse ja meeldivusega.</a:t>
            </a:r>
          </a:p>
          <a:p>
            <a:pPr lvl="1"/>
            <a:r>
              <a:rPr lang="et-EE" dirty="0" smtClean="0"/>
              <a:t>Need iseloomujooned ei taga paremaid töötulemusi, kui loovad eelise personalivaliku protsessis.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Pühendumise negatiivne pool*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Vähendab negatiivse ja kriitilise mõtlemise tähtsust</a:t>
            </a:r>
          </a:p>
          <a:p>
            <a:pPr lvl="1"/>
            <a:r>
              <a:rPr lang="et-EE" dirty="0" smtClean="0"/>
              <a:t>Kui positiivne mõtlemine ja hoiakud on aluseks avatusele ja loovusele, siis kriitiline mõtlemine võimaldab seada fookust ja keskenduda olulisele.</a:t>
            </a:r>
          </a:p>
          <a:p>
            <a:pPr lvl="2"/>
            <a:r>
              <a:rPr lang="et-EE" dirty="0" smtClean="0"/>
              <a:t>Töötajad, kes esitavad enam küsimusi ja on kahtlevamad on enam motiveeritud püstitatud eesmärke saavutama.</a:t>
            </a:r>
          </a:p>
          <a:p>
            <a:pPr lvl="2"/>
            <a:r>
              <a:rPr lang="et-EE" dirty="0" smtClean="0"/>
              <a:t>Negatiivse mõttelaadiga inimesed valmistuvad ja püüavad enam.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3D figures bo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1371600"/>
            <a:ext cx="4953000" cy="4267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33600" y="3200400"/>
            <a:ext cx="1600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6" name="Rectangle 5"/>
          <p:cNvSpPr/>
          <p:nvPr/>
        </p:nvSpPr>
        <p:spPr>
          <a:xfrm>
            <a:off x="5410200" y="2971800"/>
            <a:ext cx="8382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7" name="Rectangle 6"/>
          <p:cNvSpPr/>
          <p:nvPr/>
        </p:nvSpPr>
        <p:spPr>
          <a:xfrm>
            <a:off x="4572000" y="3200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3124200"/>
            <a:ext cx="2209800" cy="685800"/>
          </a:xfrm>
        </p:spPr>
        <p:txBody>
          <a:bodyPr>
            <a:noAutofit/>
          </a:bodyPr>
          <a:lstStyle/>
          <a:p>
            <a:r>
              <a:rPr lang="et-EE" dirty="0" smtClean="0"/>
              <a:t>Tänan! </a:t>
            </a:r>
            <a:endParaRPr lang="et-EE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13</a:t>
            </a:fld>
            <a:endParaRPr lang="et-E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Mis</a:t>
            </a:r>
            <a:r>
              <a:rPr lang="en-US" sz="3600" dirty="0" smtClean="0"/>
              <a:t> on </a:t>
            </a:r>
            <a:r>
              <a:rPr lang="en-US" sz="3600" dirty="0" err="1" smtClean="0"/>
              <a:t>töötajate</a:t>
            </a:r>
            <a:r>
              <a:rPr lang="en-US" sz="3600" dirty="0" smtClean="0"/>
              <a:t> </a:t>
            </a:r>
            <a:r>
              <a:rPr lang="et-EE" sz="3600" dirty="0" smtClean="0"/>
              <a:t>pühendumus</a:t>
            </a:r>
            <a:r>
              <a:rPr lang="en-US" sz="3600" dirty="0" smtClean="0"/>
              <a:t>?</a:t>
            </a:r>
            <a:endParaRPr lang="en-GB" sz="36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t-EE" dirty="0" smtClean="0"/>
              <a:t>  Pühendumus on midagi, mida töötaja saab pakkuda ja mida ei saa temalt töölepinguga nõuda.</a:t>
            </a:r>
          </a:p>
          <a:p>
            <a:endParaRPr lang="et-EE" dirty="0" smtClean="0"/>
          </a:p>
          <a:p>
            <a:r>
              <a:rPr lang="et-EE" dirty="0" smtClean="0"/>
              <a:t>Pühendumus on psühholoogiline seisund, kus töötaja on huvitatud ettevõtte edukusest, usub ettevõtte väärtustesse ja eesmärkidesse ning omab valmisolekut ja motivatsiooni panustada ning töötada tasemel, mis ületab formaalseid nõudmisi.  </a:t>
            </a:r>
          </a:p>
          <a:p>
            <a:pPr lvl="1"/>
            <a:endParaRPr lang="et-EE" dirty="0" smtClean="0"/>
          </a:p>
          <a:p>
            <a:pPr lvl="1"/>
            <a:endParaRPr lang="en-US" dirty="0" smtClean="0"/>
          </a:p>
          <a:p>
            <a:pPr lvl="1"/>
            <a:r>
              <a:rPr lang="et-EE" smtClean="0"/>
              <a:t>Pühendumus peegeldab töötajate seotust oma tööga. </a:t>
            </a:r>
          </a:p>
          <a:p>
            <a:pPr lvl="1"/>
            <a:r>
              <a:rPr lang="et-EE" dirty="0" smtClean="0"/>
              <a:t>Madal pühendumuse tase võib viia töötulemuslikkuse vähenemise ja kvaliteedi ning kliendisuhete halvenemiseni.</a:t>
            </a:r>
          </a:p>
          <a:p>
            <a:pPr lvl="1"/>
            <a:endParaRPr lang="en-US" dirty="0" smtClean="0"/>
          </a:p>
          <a:p>
            <a:pPr>
              <a:buSzTx/>
            </a:pPr>
            <a:endParaRPr lang="en-US" sz="1800" dirty="0" smtClean="0"/>
          </a:p>
        </p:txBody>
      </p:sp>
      <p:sp>
        <p:nvSpPr>
          <p:cNvPr id="15367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t-EE" smtClean="0">
                <a:ea typeface="ＭＳ Ｐゴシック" pitchFamily="34" charset="-128"/>
              </a:rPr>
              <a:t>Liina Randmann PhD TTÜ Tööstuspühholoogia instituut</a:t>
            </a:r>
            <a:endParaRPr lang="et-EE" dirty="0"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9864A0-ADEA-41DC-9F6A-8D385F9777A3}" type="slidenum">
              <a:rPr lang="en-US" smtClean="0">
                <a:ea typeface="ＭＳ Ｐゴシック" pitchFamily="34" charset="-128"/>
              </a:rPr>
              <a:pPr/>
              <a:t>2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7708900" y="320675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endParaRPr lang="en-GB" b="1">
              <a:solidFill>
                <a:srgbClr val="003300"/>
              </a:solidFill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4465638" y="2976563"/>
            <a:ext cx="15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Pühendunud töötaja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Pühendunud töötaja rakendab kogu oma energia tööülesannete ja -rolli täitmiseks. </a:t>
            </a:r>
          </a:p>
          <a:p>
            <a:pPr lvl="1"/>
            <a:r>
              <a:rPr lang="et-EE" dirty="0" smtClean="0"/>
              <a:t>Teda iseloomustab teadlikkus oma tööst, psühholoogiline seotus oma tööga, tähelepanelikkus, tundlikkus ja avatus nii enda, oma töö kui kolleegide suhtes.</a:t>
            </a:r>
          </a:p>
          <a:p>
            <a:pPr>
              <a:buNone/>
            </a:pPr>
            <a:endParaRPr lang="et-EE" dirty="0" smtClean="0"/>
          </a:p>
          <a:p>
            <a:pPr algn="r">
              <a:buNone/>
            </a:pPr>
            <a:r>
              <a:rPr lang="et-EE" sz="1400" dirty="0" smtClean="0"/>
              <a:t>(</a:t>
            </a:r>
            <a:r>
              <a:rPr lang="en-US" sz="1400" dirty="0" smtClean="0"/>
              <a:t>Rich</a:t>
            </a:r>
            <a:r>
              <a:rPr lang="en-US" sz="1400" dirty="0"/>
              <a:t>, </a:t>
            </a:r>
            <a:r>
              <a:rPr lang="en-US" sz="1400" dirty="0" err="1"/>
              <a:t>Lepine</a:t>
            </a:r>
            <a:r>
              <a:rPr lang="en-US" sz="1400" dirty="0"/>
              <a:t> and </a:t>
            </a:r>
            <a:r>
              <a:rPr lang="en-US" sz="1400" dirty="0" smtClean="0"/>
              <a:t>Crawford</a:t>
            </a:r>
            <a:r>
              <a:rPr lang="et-EE" sz="1400" dirty="0" smtClean="0"/>
              <a:t>,</a:t>
            </a:r>
            <a:r>
              <a:rPr lang="en-US" sz="1400" dirty="0" smtClean="0"/>
              <a:t> 2010</a:t>
            </a:r>
            <a:r>
              <a:rPr lang="et-EE" sz="1400" dirty="0" smtClean="0"/>
              <a:t>)</a:t>
            </a:r>
            <a:endParaRPr lang="en-US" sz="1400" dirty="0"/>
          </a:p>
          <a:p>
            <a:pPr algn="r">
              <a:buNone/>
            </a:pPr>
            <a:r>
              <a:rPr lang="et-EE" dirty="0" smtClean="0"/>
              <a:t>	</a:t>
            </a:r>
            <a:endParaRPr lang="en-US" sz="1200" dirty="0"/>
          </a:p>
          <a:p>
            <a:pPr lvl="1"/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Pühendumine tööle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808" y="1124744"/>
            <a:ext cx="5842992" cy="5352256"/>
          </a:xfrm>
        </p:spPr>
        <p:txBody>
          <a:bodyPr>
            <a:normAutofit fontScale="85000" lnSpcReduction="10000"/>
          </a:bodyPr>
          <a:lstStyle/>
          <a:p>
            <a:r>
              <a:rPr lang="et-EE" sz="2800" dirty="0" smtClean="0"/>
              <a:t>Pühendumine tööle kujuneb kergemini kui töö: </a:t>
            </a:r>
          </a:p>
          <a:p>
            <a:pPr lvl="1"/>
            <a:r>
              <a:rPr lang="et-EE" dirty="0" smtClean="0"/>
              <a:t>vastab inimese võimetele, omadustele, teadmistele ja oskustele</a:t>
            </a:r>
          </a:p>
          <a:p>
            <a:pPr lvl="1"/>
            <a:r>
              <a:rPr lang="et-EE" dirty="0" smtClean="0"/>
              <a:t>võimaldab täita arengu ja karjääri püüdlustele</a:t>
            </a:r>
          </a:p>
          <a:p>
            <a:pPr lvl="1"/>
            <a:r>
              <a:rPr lang="et-EE" dirty="0" smtClean="0"/>
              <a:t>rahuldab inimese sotsiaalseid vajadusi ja püüdlusi </a:t>
            </a:r>
            <a:r>
              <a:rPr lang="et-EE" dirty="0" err="1"/>
              <a:t> (Morrow</a:t>
            </a:r>
            <a:r>
              <a:rPr lang="et-EE" dirty="0"/>
              <a:t>, 1993</a:t>
            </a:r>
            <a:r>
              <a:rPr lang="et-EE" dirty="0" smtClean="0"/>
              <a:t>)</a:t>
            </a:r>
          </a:p>
          <a:p>
            <a:pPr lvl="1">
              <a:buNone/>
            </a:pPr>
            <a:endParaRPr lang="et-EE" dirty="0" smtClean="0"/>
          </a:p>
          <a:p>
            <a:pPr>
              <a:lnSpc>
                <a:spcPct val="90000"/>
              </a:lnSpc>
              <a:defRPr/>
            </a:pPr>
            <a:r>
              <a:rPr lang="et-EE" dirty="0" smtClean="0"/>
              <a:t>Tööroll </a:t>
            </a:r>
            <a:r>
              <a:rPr lang="et-EE" dirty="0"/>
              <a:t>on eneseväljenduse vorm</a:t>
            </a:r>
            <a:endParaRPr lang="en-GB" dirty="0"/>
          </a:p>
          <a:p>
            <a:pPr lvl="1">
              <a:lnSpc>
                <a:spcPct val="90000"/>
              </a:lnSpc>
              <a:defRPr/>
            </a:pPr>
            <a:r>
              <a:rPr lang="et-EE" dirty="0"/>
              <a:t>Uhkuse tunne eduka töö soorituse või lõpetamise korral</a:t>
            </a:r>
          </a:p>
          <a:p>
            <a:pPr>
              <a:lnSpc>
                <a:spcPct val="90000"/>
              </a:lnSpc>
              <a:defRPr/>
            </a:pPr>
            <a:endParaRPr lang="et-EE" dirty="0" smtClean="0"/>
          </a:p>
          <a:p>
            <a:pPr>
              <a:lnSpc>
                <a:spcPct val="90000"/>
              </a:lnSpc>
              <a:defRPr/>
            </a:pPr>
            <a:r>
              <a:rPr lang="et-EE" dirty="0" smtClean="0"/>
              <a:t>Enesehinnangut </a:t>
            </a:r>
            <a:r>
              <a:rPr lang="et-EE" dirty="0"/>
              <a:t>kujundab edu töös</a:t>
            </a:r>
            <a:endParaRPr lang="en-GB" dirty="0"/>
          </a:p>
        </p:txBody>
      </p:sp>
      <p:pic>
        <p:nvPicPr>
          <p:cNvPr id="16386" name="Picture 2" descr="https://lh3.googleusercontent.com/hYDeW8wwjhTjbURbd8T55VZmlQZF5Mv4rOI3w-10fEWlxlo-1CTyMHRrQ3649EvnThxlvD-KMl4eAORtFC5jkwzhcVRv-b_hNVhdKamYdEXxt56QlLarLFMRRLhYwaUTEA"/>
          <p:cNvPicPr>
            <a:picLocks noChangeAspect="1" noChangeArrowheads="1"/>
          </p:cNvPicPr>
          <p:nvPr/>
        </p:nvPicPr>
        <p:blipFill>
          <a:blip r:embed="rId2" cstate="print"/>
          <a:srcRect l="25223" r="22548"/>
          <a:stretch>
            <a:fillRect/>
          </a:stretch>
        </p:blipFill>
        <p:spPr bwMode="auto">
          <a:xfrm>
            <a:off x="107504" y="1556792"/>
            <a:ext cx="3096344" cy="43924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5158740"/>
            <a:ext cx="2952328" cy="5448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endParaRPr lang="et-EE" sz="2800" b="1" dirty="0" smtClean="0">
              <a:solidFill>
                <a:srgbClr val="AC0039"/>
              </a:solidFill>
              <a:latin typeface="Latha" pitchFamily="34" charset="0"/>
              <a:cs typeface="Latha" pitchFamily="34" charset="0"/>
            </a:endParaRPr>
          </a:p>
          <a:p>
            <a:pPr algn="ctr">
              <a:lnSpc>
                <a:spcPts val="1600"/>
              </a:lnSpc>
            </a:pPr>
            <a:r>
              <a:rPr lang="et-EE" sz="2800" b="1" dirty="0" smtClean="0">
                <a:solidFill>
                  <a:srgbClr val="AC0039"/>
                </a:solidFill>
                <a:latin typeface="Latha" pitchFamily="34" charset="0"/>
                <a:cs typeface="Latha" pitchFamily="34" charset="0"/>
              </a:rPr>
              <a:t>Tööga seotus </a:t>
            </a:r>
            <a:endParaRPr lang="en-GB" sz="2800" b="1" dirty="0">
              <a:solidFill>
                <a:srgbClr val="AC0039"/>
              </a:solidFill>
              <a:latin typeface="Latha" pitchFamily="34" charset="0"/>
              <a:cs typeface="Lath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FD8F7-EDE5-4B82-9F3F-A64E672A4F1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Liina Randmann PhD TTÜ Tööstuspühholoogia instituut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Pühendumine organisatsiooni vaatevinklist*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t-EE" dirty="0" smtClean="0"/>
              <a:t>Töötajate pühendumus on organisatsiooni jaoks vahend ja mitte ihaldatav lõppseisund.</a:t>
            </a:r>
          </a:p>
          <a:p>
            <a:pPr lvl="1"/>
            <a:r>
              <a:rPr lang="et-EE" dirty="0" smtClean="0"/>
              <a:t>Organisatsiooni jaoks on töötajate pühendumus oluline, kuna tugevdab motivatsiooni ja suurendab töötulemuslikkust.</a:t>
            </a:r>
          </a:p>
          <a:p>
            <a:pPr lvl="1"/>
            <a:r>
              <a:rPr lang="et-EE" dirty="0" smtClean="0"/>
              <a:t>Kas organisatsioonil on pakkuda piisaval arvul töökohti, mis on tähenduslikud, huvitavad, arendavad ja väljakutset pakkuvad?</a:t>
            </a:r>
          </a:p>
          <a:p>
            <a:pPr lvl="1" algn="r">
              <a:buNone/>
            </a:pPr>
            <a:r>
              <a:rPr lang="et-EE" sz="1400" dirty="0" smtClean="0"/>
              <a:t>*(</a:t>
            </a:r>
            <a:r>
              <a:rPr lang="et-EE" sz="1400" dirty="0" err="1" smtClean="0"/>
              <a:t>Chamorro-Premuzic</a:t>
            </a:r>
            <a:r>
              <a:rPr lang="et-EE" sz="1400" dirty="0" smtClean="0"/>
              <a:t>, </a:t>
            </a:r>
            <a:r>
              <a:rPr lang="et-EE" sz="1400" dirty="0" err="1" smtClean="0"/>
              <a:t>Tomas</a:t>
            </a:r>
            <a:r>
              <a:rPr lang="et-EE" sz="1400" dirty="0" smtClean="0"/>
              <a:t>. (2</a:t>
            </a:r>
            <a:r>
              <a:rPr lang="en-US" sz="1400" dirty="0" smtClean="0"/>
              <a:t>010</a:t>
            </a:r>
            <a:r>
              <a:rPr lang="et-EE" sz="1400" dirty="0" smtClean="0"/>
              <a:t>) </a:t>
            </a:r>
            <a:r>
              <a:rPr lang="en-US" sz="1400" dirty="0" smtClean="0"/>
              <a:t>The Dark Side of Employee Engagement</a:t>
            </a:r>
            <a:r>
              <a:rPr lang="et-EE" sz="1400" dirty="0" smtClean="0"/>
              <a:t>. </a:t>
            </a:r>
            <a:r>
              <a:rPr lang="et-EE" sz="1400" i="1" dirty="0" err="1" smtClean="0"/>
              <a:t>Forbes</a:t>
            </a:r>
            <a:r>
              <a:rPr lang="et-EE" sz="1400" dirty="0" smtClean="0"/>
              <a:t>, </a:t>
            </a:r>
            <a:r>
              <a:rPr lang="et-EE" sz="1400" dirty="0" err="1" smtClean="0"/>
              <a:t>May</a:t>
            </a:r>
            <a:r>
              <a:rPr lang="et-EE" sz="1400" dirty="0" smtClean="0"/>
              <a:t> 20, 2014)</a:t>
            </a:r>
            <a:endParaRPr lang="et-EE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Pühendumine organisatsiooni vaatevinklist*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t-EE" dirty="0" smtClean="0"/>
              <a:t>Mõõdukas pühendumine on alati parem kui tugev pühendumus</a:t>
            </a:r>
          </a:p>
          <a:p>
            <a:pPr lvl="1"/>
            <a:r>
              <a:rPr lang="et-EE" dirty="0" smtClean="0"/>
              <a:t>Liigne pühendumus ei tekita vajadust edasi liikumiseks ja muudatuste tegemiseks.</a:t>
            </a:r>
          </a:p>
          <a:p>
            <a:pPr lvl="1"/>
            <a:r>
              <a:rPr lang="et-EE" dirty="0" smtClean="0"/>
              <a:t>Täielik pühendumuse puudumine tõukab inimesi uut töökohta otsima.</a:t>
            </a:r>
          </a:p>
          <a:p>
            <a:pPr>
              <a:buNone/>
            </a:pP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Pühendumine organisatsiooni vaatevinklist*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t-EE" dirty="0" smtClean="0"/>
              <a:t>Pühendumise ja töötulemuslikkuse seotus ja vastasmõju on üldlevinud arvamusele vastupidine</a:t>
            </a:r>
          </a:p>
          <a:p>
            <a:pPr lvl="1"/>
            <a:r>
              <a:rPr lang="et-EE" dirty="0" smtClean="0"/>
              <a:t>Head töötulemused mõjutavad pühendumise tekkimist enam kui pühendumus töötulemusi.</a:t>
            </a:r>
          </a:p>
          <a:p>
            <a:pPr lvl="1"/>
            <a:r>
              <a:rPr lang="et-EE" dirty="0" smtClean="0"/>
              <a:t>Juhtide ülesanne oleks luua tingimused heade töötulemuste saavutamiseks. 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Seisukoht, et pühendumine tagab õnnetunde ja rahulolu ja et pühendumise vastand on eemaletõmbumine või ükskõiksus, on teema lihtsustamine.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Pühendumise negatiivne pool*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r>
              <a:rPr lang="et-EE" dirty="0" err="1" smtClean="0"/>
              <a:t>Status</a:t>
            </a:r>
            <a:r>
              <a:rPr lang="et-EE" dirty="0" smtClean="0"/>
              <a:t> </a:t>
            </a:r>
            <a:r>
              <a:rPr lang="et-EE" dirty="0" err="1" smtClean="0"/>
              <a:t>quo</a:t>
            </a:r>
            <a:r>
              <a:rPr lang="et-EE" dirty="0" smtClean="0"/>
              <a:t> säilitamine</a:t>
            </a:r>
          </a:p>
          <a:p>
            <a:pPr lvl="1"/>
            <a:r>
              <a:rPr lang="et-EE" dirty="0" smtClean="0"/>
              <a:t>Pühendunud töötajad võivad olla vastu muudatustele ja uutele tegutsemise vormidele.</a:t>
            </a:r>
          </a:p>
          <a:p>
            <a:pPr lvl="1"/>
            <a:r>
              <a:rPr lang="et-EE" dirty="0" smtClean="0"/>
              <a:t>Töötajad, kes on rahul oma töö ja töötulemustega püüavad hoida olemasolevat taset ja ei pruugi olla valmis järgmisteks pingutusteks.</a:t>
            </a:r>
          </a:p>
          <a:p>
            <a:pPr lvl="1"/>
            <a:r>
              <a:rPr lang="et-EE" dirty="0" smtClean="0"/>
              <a:t>Pühendunud töötajad võivad muutuda </a:t>
            </a:r>
            <a:r>
              <a:rPr lang="et-EE" dirty="0" smtClean="0"/>
              <a:t>liiga </a:t>
            </a:r>
            <a:r>
              <a:rPr lang="et-EE" dirty="0" smtClean="0"/>
              <a:t>enesekindlateks ja minetada enesekriitika  võime ja muutuvad valivaks väljast tuleva kriitika suhtes. </a:t>
            </a:r>
          </a:p>
          <a:p>
            <a:pPr lvl="1">
              <a:buNone/>
            </a:pPr>
            <a:r>
              <a:rPr lang="et-EE" sz="1300" dirty="0" smtClean="0"/>
              <a:t>	</a:t>
            </a:r>
          </a:p>
          <a:p>
            <a:pPr lvl="1">
              <a:buNone/>
            </a:pPr>
            <a:r>
              <a:rPr lang="et-EE" sz="1300" dirty="0"/>
              <a:t>	</a:t>
            </a:r>
            <a:r>
              <a:rPr lang="et-EE" sz="1300" dirty="0" smtClean="0"/>
              <a:t>*</a:t>
            </a:r>
            <a:r>
              <a:rPr lang="et-EE" sz="1300" dirty="0" err="1" smtClean="0"/>
              <a:t>Garrad</a:t>
            </a:r>
            <a:r>
              <a:rPr lang="et-EE" sz="1300" dirty="0" smtClean="0"/>
              <a:t>, L., </a:t>
            </a:r>
            <a:r>
              <a:rPr lang="et-EE" sz="1300" dirty="0" err="1" smtClean="0"/>
              <a:t>Chamorro-Premuzic</a:t>
            </a:r>
            <a:r>
              <a:rPr lang="et-EE" sz="1300" dirty="0" smtClean="0"/>
              <a:t>, T. (2016) </a:t>
            </a:r>
            <a:r>
              <a:rPr lang="en-US" sz="1300" dirty="0" smtClean="0"/>
              <a:t>The Dark Side of High Employee Engagement</a:t>
            </a:r>
            <a:r>
              <a:rPr lang="et-EE" sz="1300" dirty="0" smtClean="0"/>
              <a:t>. </a:t>
            </a:r>
            <a:r>
              <a:rPr lang="et-EE" sz="1300" i="1" dirty="0" err="1" smtClean="0"/>
              <a:t>Harvard</a:t>
            </a:r>
            <a:r>
              <a:rPr lang="et-EE" sz="1300" i="1" dirty="0" smtClean="0"/>
              <a:t> </a:t>
            </a:r>
            <a:r>
              <a:rPr lang="et-EE" sz="1300" i="1" dirty="0" err="1" smtClean="0"/>
              <a:t>Business</a:t>
            </a:r>
            <a:r>
              <a:rPr lang="et-EE" sz="1300" i="1" dirty="0" smtClean="0"/>
              <a:t> </a:t>
            </a:r>
            <a:r>
              <a:rPr lang="et-EE" sz="1300" i="1" dirty="0" err="1" smtClean="0"/>
              <a:t>Review</a:t>
            </a:r>
            <a:r>
              <a:rPr lang="et-EE" sz="1300" i="1" dirty="0" smtClean="0"/>
              <a:t>,</a:t>
            </a:r>
            <a:r>
              <a:rPr lang="et-EE" sz="1300" dirty="0" smtClean="0"/>
              <a:t> August 2016</a:t>
            </a: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553B-7EB4-4CA1-AEC2-E17AC87666B4}" type="slidenum">
              <a:rPr lang="et-EE" smtClean="0"/>
              <a:t>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Liina Randmann PhD TTÜ Tööstuspühholoogia instituut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smtClean="0"/>
              <a:t>18.11.2016 Tallinn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638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Õdede tööle pühendumus</vt:lpstr>
      <vt:lpstr>Mis on töötajate pühendumus?</vt:lpstr>
      <vt:lpstr>Pühendunud töötaja</vt:lpstr>
      <vt:lpstr>Pühendumine tööle</vt:lpstr>
      <vt:lpstr>Pühendumine organisatsiooni vaatevinklist*</vt:lpstr>
      <vt:lpstr>Pühendumine organisatsiooni vaatevinklist*</vt:lpstr>
      <vt:lpstr>Pühendumine organisatsiooni vaatevinklist*</vt:lpstr>
      <vt:lpstr>PowerPoint Presentation</vt:lpstr>
      <vt:lpstr>Pühendumise negatiivne pool*</vt:lpstr>
      <vt:lpstr>Pühendumise negatiivne pool*</vt:lpstr>
      <vt:lpstr>Pühendumise negatiivne pool*</vt:lpstr>
      <vt:lpstr>Pühendumise negatiivne pool*</vt:lpstr>
      <vt:lpstr>Tänan!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Õdede tööle pühendumus</dc:title>
  <dc:creator>liina.randmann@ttu.ee</dc:creator>
  <cp:lastModifiedBy>Windows User</cp:lastModifiedBy>
  <cp:revision>3</cp:revision>
  <dcterms:created xsi:type="dcterms:W3CDTF">2016-11-13T12:00:03Z</dcterms:created>
  <dcterms:modified xsi:type="dcterms:W3CDTF">2016-11-14T07:04:39Z</dcterms:modified>
</cp:coreProperties>
</file>