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2227"/>
    <a:srgbClr val="004A8F"/>
    <a:srgbClr val="CC0000"/>
    <a:srgbClr val="D6D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ana.Di\Desktop\TT&#220;\MAGISTRIT&#214;&#214;\PERH%20anal&#252;&#252;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ana.Di\Desktop\TT&#220;\MAGISTRIT&#214;&#214;\PERH%20anal&#252;&#252;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'[PERH analüüs.xlsx]Leht1'!$C$1</c:f>
              <c:strCache>
                <c:ptCount val="1"/>
                <c:pt idx="0">
                  <c:v>EE mean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'[PERH analüüs.xlsx]Leht1'!$B$2:$B$14</c:f>
              <c:strCache>
                <c:ptCount val="13"/>
                <c:pt idx="0">
                  <c:v>Suhted vahetu juhiga</c:v>
                </c:pt>
                <c:pt idx="1">
                  <c:v>Kaasatus otsustamisele</c:v>
                </c:pt>
                <c:pt idx="2">
                  <c:v>Kuuluvus (meie-tunne)</c:v>
                </c:pt>
                <c:pt idx="3">
                  <c:v>Meeskonnatunne</c:v>
                </c:pt>
                <c:pt idx="4">
                  <c:v>Kompetentside arendamine</c:v>
                </c:pt>
                <c:pt idx="5">
                  <c:v>Lisatasud</c:v>
                </c:pt>
                <c:pt idx="6">
                  <c:v>Karjäär</c:v>
                </c:pt>
                <c:pt idx="7">
                  <c:v>Täiendkoolitus</c:v>
                </c:pt>
                <c:pt idx="8">
                  <c:v>Töö sisu</c:v>
                </c:pt>
                <c:pt idx="9">
                  <c:v>Professionaalsete oskuste areng</c:v>
                </c:pt>
                <c:pt idx="10">
                  <c:v>Töö organiseeritus</c:v>
                </c:pt>
                <c:pt idx="11">
                  <c:v>Töö olulisus</c:v>
                </c:pt>
                <c:pt idx="12">
                  <c:v>Töö tähendus</c:v>
                </c:pt>
              </c:strCache>
            </c:strRef>
          </c:cat>
          <c:val>
            <c:numRef>
              <c:f>'[PERH analüüs.xlsx]Leht1'!$C$2:$C$14</c:f>
              <c:numCache>
                <c:formatCode>0.00</c:formatCode>
                <c:ptCount val="13"/>
                <c:pt idx="0">
                  <c:v>4.71</c:v>
                </c:pt>
                <c:pt idx="1">
                  <c:v>4.13</c:v>
                </c:pt>
                <c:pt idx="2">
                  <c:v>4.4800000000000004</c:v>
                </c:pt>
                <c:pt idx="3">
                  <c:v>4.55</c:v>
                </c:pt>
                <c:pt idx="4">
                  <c:v>4.4800000000000004</c:v>
                </c:pt>
                <c:pt idx="5">
                  <c:v>3.6</c:v>
                </c:pt>
                <c:pt idx="6">
                  <c:v>4.1399999999999997</c:v>
                </c:pt>
                <c:pt idx="7">
                  <c:v>4.2300000000000004</c:v>
                </c:pt>
                <c:pt idx="8">
                  <c:v>4.82</c:v>
                </c:pt>
                <c:pt idx="9">
                  <c:v>4.5</c:v>
                </c:pt>
                <c:pt idx="10">
                  <c:v>4.46</c:v>
                </c:pt>
                <c:pt idx="11">
                  <c:v>4.72</c:v>
                </c:pt>
                <c:pt idx="12">
                  <c:v>4.76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29-45CF-8CFC-6A4A26A73E2E}"/>
            </c:ext>
          </c:extLst>
        </c:ser>
        <c:ser>
          <c:idx val="1"/>
          <c:order val="1"/>
          <c:tx>
            <c:strRef>
              <c:f>'[PERH analüüs.xlsx]Leht1'!$D$1</c:f>
              <c:strCache>
                <c:ptCount val="1"/>
                <c:pt idx="0">
                  <c:v>PERH mean</c:v>
                </c:pt>
              </c:strCache>
            </c:strRef>
          </c:tx>
          <c:spPr>
            <a:solidFill>
              <a:srgbClr val="EC2227"/>
            </a:solidFill>
            <a:ln>
              <a:noFill/>
            </a:ln>
            <a:effectLst/>
          </c:spPr>
          <c:invertIfNegative val="0"/>
          <c:cat>
            <c:strRef>
              <c:f>'[PERH analüüs.xlsx]Leht1'!$B$2:$B$14</c:f>
              <c:strCache>
                <c:ptCount val="13"/>
                <c:pt idx="0">
                  <c:v>Suhted vahetu juhiga</c:v>
                </c:pt>
                <c:pt idx="1">
                  <c:v>Kaasatus otsustamisele</c:v>
                </c:pt>
                <c:pt idx="2">
                  <c:v>Kuuluvus (meie-tunne)</c:v>
                </c:pt>
                <c:pt idx="3">
                  <c:v>Meeskonnatunne</c:v>
                </c:pt>
                <c:pt idx="4">
                  <c:v>Kompetentside arendamine</c:v>
                </c:pt>
                <c:pt idx="5">
                  <c:v>Lisatasud</c:v>
                </c:pt>
                <c:pt idx="6">
                  <c:v>Karjäär</c:v>
                </c:pt>
                <c:pt idx="7">
                  <c:v>Täiendkoolitus</c:v>
                </c:pt>
                <c:pt idx="8">
                  <c:v>Töö sisu</c:v>
                </c:pt>
                <c:pt idx="9">
                  <c:v>Professionaalsete oskuste areng</c:v>
                </c:pt>
                <c:pt idx="10">
                  <c:v>Töö organiseeritus</c:v>
                </c:pt>
                <c:pt idx="11">
                  <c:v>Töö olulisus</c:v>
                </c:pt>
                <c:pt idx="12">
                  <c:v>Töö tähendus</c:v>
                </c:pt>
              </c:strCache>
            </c:strRef>
          </c:cat>
          <c:val>
            <c:numRef>
              <c:f>'[PERH analüüs.xlsx]Leht1'!$D$2:$D$14</c:f>
              <c:numCache>
                <c:formatCode>0.00</c:formatCode>
                <c:ptCount val="13"/>
                <c:pt idx="0">
                  <c:v>4.9915966386554622</c:v>
                </c:pt>
                <c:pt idx="1">
                  <c:v>4.3879310344827589</c:v>
                </c:pt>
                <c:pt idx="2">
                  <c:v>4.7563025210084033</c:v>
                </c:pt>
                <c:pt idx="3">
                  <c:v>4.8034188034188032</c:v>
                </c:pt>
                <c:pt idx="4">
                  <c:v>4.7033898305084749</c:v>
                </c:pt>
                <c:pt idx="5">
                  <c:v>3.8907563025210083</c:v>
                </c:pt>
                <c:pt idx="6">
                  <c:v>4.579831932773109</c:v>
                </c:pt>
                <c:pt idx="7">
                  <c:v>4.8655462184873945</c:v>
                </c:pt>
                <c:pt idx="8">
                  <c:v>5.0252100840336134</c:v>
                </c:pt>
                <c:pt idx="9">
                  <c:v>4.7692307692307692</c:v>
                </c:pt>
                <c:pt idx="10">
                  <c:v>4.7586206896551726</c:v>
                </c:pt>
                <c:pt idx="11">
                  <c:v>4.9411764705882355</c:v>
                </c:pt>
                <c:pt idx="12">
                  <c:v>4.9915254237288131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E29-45CF-8CFC-6A4A26A73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762432"/>
        <c:axId val="109763968"/>
      </c:barChart>
      <c:catAx>
        <c:axId val="10976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4A8F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09763968"/>
        <c:crosses val="autoZero"/>
        <c:auto val="1"/>
        <c:lblAlgn val="ctr"/>
        <c:lblOffset val="100"/>
        <c:noMultiLvlLbl val="0"/>
      </c:catAx>
      <c:valAx>
        <c:axId val="10976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4A8F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0976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4A8F"/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Leht1!$C$1</c:f>
              <c:strCache>
                <c:ptCount val="1"/>
                <c:pt idx="0">
                  <c:v>EE mean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Leht1!$B$2:$B$10</c:f>
              <c:strCache>
                <c:ptCount val="9"/>
                <c:pt idx="0">
                  <c:v>Võrdne kohtlemine, õiglus</c:v>
                </c:pt>
                <c:pt idx="1">
                  <c:v>Tööalaste konfliktide lahendamine</c:v>
                </c:pt>
                <c:pt idx="2">
                  <c:v>Töökaaslaste sotsiaalne toetus</c:v>
                </c:pt>
                <c:pt idx="3">
                  <c:v>Vajadus töötada nädalavahetustel</c:v>
                </c:pt>
                <c:pt idx="4">
                  <c:v>Tööalase rolli ähmasus või rolikonflikt</c:v>
                </c:pt>
                <c:pt idx="5">
                  <c:v>Töötempo</c:v>
                </c:pt>
                <c:pt idx="6">
                  <c:v>Töötasu</c:v>
                </c:pt>
                <c:pt idx="7">
                  <c:v>Töö turvalisus (tööga kindlustatus)</c:v>
                </c:pt>
                <c:pt idx="8">
                  <c:v>Töötingimused (töö ohutus, töö tervishoid)</c:v>
                </c:pt>
              </c:strCache>
            </c:strRef>
          </c:cat>
          <c:val>
            <c:numRef>
              <c:f>Leht1!$C$2:$C$10</c:f>
              <c:numCache>
                <c:formatCode>0.00</c:formatCode>
                <c:ptCount val="9"/>
                <c:pt idx="0">
                  <c:v>4.46</c:v>
                </c:pt>
                <c:pt idx="1">
                  <c:v>4.1500000000000004</c:v>
                </c:pt>
                <c:pt idx="2">
                  <c:v>4.6100000000000003</c:v>
                </c:pt>
                <c:pt idx="3">
                  <c:v>3.4</c:v>
                </c:pt>
                <c:pt idx="4">
                  <c:v>3.57</c:v>
                </c:pt>
                <c:pt idx="5">
                  <c:v>4.32</c:v>
                </c:pt>
                <c:pt idx="6">
                  <c:v>4.13</c:v>
                </c:pt>
                <c:pt idx="7">
                  <c:v>4.72</c:v>
                </c:pt>
                <c:pt idx="8">
                  <c:v>4.8499999999999996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7C-4AAB-A0A1-BE82275FB145}"/>
            </c:ext>
          </c:extLst>
        </c:ser>
        <c:ser>
          <c:idx val="1"/>
          <c:order val="1"/>
          <c:tx>
            <c:strRef>
              <c:f>Leht1!$D$1</c:f>
              <c:strCache>
                <c:ptCount val="1"/>
                <c:pt idx="0">
                  <c:v>PERH mean</c:v>
                </c:pt>
              </c:strCache>
            </c:strRef>
          </c:tx>
          <c:spPr>
            <a:solidFill>
              <a:srgbClr val="EC2227"/>
            </a:solidFill>
            <a:ln>
              <a:noFill/>
            </a:ln>
            <a:effectLst/>
          </c:spPr>
          <c:invertIfNegative val="0"/>
          <c:cat>
            <c:strRef>
              <c:f>Leht1!$B$2:$B$10</c:f>
              <c:strCache>
                <c:ptCount val="9"/>
                <c:pt idx="0">
                  <c:v>Võrdne kohtlemine, õiglus</c:v>
                </c:pt>
                <c:pt idx="1">
                  <c:v>Tööalaste konfliktide lahendamine</c:v>
                </c:pt>
                <c:pt idx="2">
                  <c:v>Töökaaslaste sotsiaalne toetus</c:v>
                </c:pt>
                <c:pt idx="3">
                  <c:v>Vajadus töötada nädalavahetustel</c:v>
                </c:pt>
                <c:pt idx="4">
                  <c:v>Tööalase rolli ähmasus või rolikonflikt</c:v>
                </c:pt>
                <c:pt idx="5">
                  <c:v>Töötempo</c:v>
                </c:pt>
                <c:pt idx="6">
                  <c:v>Töötasu</c:v>
                </c:pt>
                <c:pt idx="7">
                  <c:v>Töö turvalisus (tööga kindlustatus)</c:v>
                </c:pt>
                <c:pt idx="8">
                  <c:v>Töötingimused (töö ohutus, töö tervishoid)</c:v>
                </c:pt>
              </c:strCache>
            </c:strRef>
          </c:cat>
          <c:val>
            <c:numRef>
              <c:f>Leht1!$D$2:$D$10</c:f>
              <c:numCache>
                <c:formatCode>0.00</c:formatCode>
                <c:ptCount val="9"/>
                <c:pt idx="0">
                  <c:v>4.3565217391304349</c:v>
                </c:pt>
                <c:pt idx="1">
                  <c:v>3.9663865546218489</c:v>
                </c:pt>
                <c:pt idx="2">
                  <c:v>4.5593220338983054</c:v>
                </c:pt>
                <c:pt idx="3">
                  <c:v>3.2173913043478262</c:v>
                </c:pt>
                <c:pt idx="4">
                  <c:v>3.4576271186440679</c:v>
                </c:pt>
                <c:pt idx="5">
                  <c:v>4.2773109243697478</c:v>
                </c:pt>
                <c:pt idx="6">
                  <c:v>3.9743589743589745</c:v>
                </c:pt>
                <c:pt idx="7">
                  <c:v>4.681034482758621</c:v>
                </c:pt>
                <c:pt idx="8">
                  <c:v>4.7647058823529411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F7C-4AAB-A0A1-BE82275FB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08736"/>
        <c:axId val="75522816"/>
      </c:barChart>
      <c:catAx>
        <c:axId val="7550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4A8F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75522816"/>
        <c:crosses val="autoZero"/>
        <c:auto val="1"/>
        <c:lblAlgn val="ctr"/>
        <c:lblOffset val="100"/>
        <c:noMultiLvlLbl val="0"/>
      </c:catAx>
      <c:valAx>
        <c:axId val="7552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4A8F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7550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4A8F"/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4271F-56E6-464D-A3E0-A4BDDB9764AD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5A124-B25C-4174-A2B7-6E18A7908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89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5A124-B25C-4174-A2B7-6E18A7908C9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74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-1"/>
            <a:ext cx="12192000" cy="6810743"/>
            <a:chOff x="0" y="-1"/>
            <a:chExt cx="12192000" cy="6810743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0" y="-1"/>
              <a:ext cx="12192000" cy="6810743"/>
              <a:chOff x="0" y="-1"/>
              <a:chExt cx="12192000" cy="6810743"/>
            </a:xfrm>
          </p:grpSpPr>
          <p:pic>
            <p:nvPicPr>
              <p:cNvPr id="10" name="Picture 9"/>
              <p:cNvPicPr>
                <a:picLocks noMove="1"/>
              </p:cNvPicPr>
              <p:nvPr userDrawn="1">
                <p:custDataLst>
                  <p:tags r:id="rId2"/>
                </p:custDataLst>
              </p:nvPr>
            </p:nvPicPr>
            <p:blipFill>
              <a:blip r:embed="rId4"/>
              <a:stretch>
                <a:fillRect/>
              </a:stretch>
            </p:blipFill>
            <p:spPr>
              <a:xfrm>
                <a:off x="0" y="-1"/>
                <a:ext cx="12192000" cy="6810743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248900" y="5863883"/>
                <a:ext cx="1709556" cy="672647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0" y="-1"/>
              <a:ext cx="12192000" cy="55770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04900" y="2187230"/>
            <a:ext cx="9144000" cy="1906587"/>
          </a:xfrm>
          <a:prstGeom prst="rect">
            <a:avLst/>
          </a:prstGeom>
        </p:spPr>
        <p:txBody>
          <a:bodyPr anchor="t"/>
          <a:lstStyle>
            <a:lvl1pPr algn="l">
              <a:defRPr sz="5600" baseline="0">
                <a:solidFill>
                  <a:srgbClr val="004A8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t-EE" dirty="0" smtClean="0"/>
              <a:t>Presentatsioon</a:t>
            </a:r>
            <a:br>
              <a:rPr lang="et-EE" dirty="0" smtClean="0"/>
            </a:br>
            <a:r>
              <a:rPr lang="en-US" dirty="0" err="1" smtClean="0"/>
              <a:t>PERHile</a:t>
            </a:r>
            <a:endParaRPr lang="ru-RU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6795081"/>
            <a:ext cx="12192000" cy="78581"/>
          </a:xfrm>
          <a:prstGeom prst="rect">
            <a:avLst/>
          </a:prstGeom>
          <a:solidFill>
            <a:srgbClr val="EC2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801" y="76197"/>
            <a:ext cx="2762235" cy="2762235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0" y="6300680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760EBB3-55F0-45B9-956F-2DDC0B93B6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723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0" y="-1"/>
            <a:ext cx="12192000" cy="6871808"/>
            <a:chOff x="0" y="-1"/>
            <a:chExt cx="12192000" cy="6871808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68718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 userDrawn="1"/>
          </p:nvSpPr>
          <p:spPr>
            <a:xfrm>
              <a:off x="0" y="-1"/>
              <a:ext cx="12192000" cy="603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6300" y="384180"/>
            <a:ext cx="10515600" cy="9207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A8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t-EE" dirty="0" smtClean="0"/>
              <a:t>Pealkiri</a:t>
            </a:r>
            <a:endParaRPr lang="ru-RU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756443" y="0"/>
            <a:ext cx="45719" cy="984251"/>
          </a:xfrm>
          <a:prstGeom prst="rect">
            <a:avLst/>
          </a:prstGeom>
          <a:solidFill>
            <a:srgbClr val="D6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6D8D9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6793226"/>
            <a:ext cx="12192000" cy="78581"/>
          </a:xfrm>
          <a:prstGeom prst="rect">
            <a:avLst/>
          </a:prstGeom>
          <a:solidFill>
            <a:srgbClr val="EC2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876300" y="1541509"/>
            <a:ext cx="10515600" cy="40356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9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t-EE" dirty="0" smtClean="0"/>
              <a:t>Alapealkiri või tähtsam punkt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76299" y="2495550"/>
            <a:ext cx="10515601" cy="32131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80"/>
              </a:lnSpc>
              <a:buFontTx/>
              <a:buNone/>
              <a:defRPr sz="1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Each major area has a hospital network, which provides medical services by a tertiary level hospital and/ or central hospital. A hospital should be located max. 70 km (1 hour) from a potential patient.</a:t>
            </a:r>
            <a:endParaRPr lang="et-EE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Each major area has a hospital network, which provides medical services by a tertiary level hospital and/ or central hospital. A hospital should be located max. 70 km (1 hour) from a potential patient.</a:t>
            </a:r>
            <a:endParaRPr lang="ru-RU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76" y="6200206"/>
            <a:ext cx="1084760" cy="426813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0" y="6300680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760EBB3-55F0-45B9-956F-2DDC0B93B6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258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776018"/>
            <a:ext cx="12192000" cy="81982"/>
          </a:xfrm>
          <a:prstGeom prst="rect">
            <a:avLst/>
          </a:prstGeom>
          <a:solidFill>
            <a:srgbClr val="EC2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3" name="Group 2"/>
          <p:cNvGrpSpPr/>
          <p:nvPr/>
        </p:nvGrpSpPr>
        <p:grpSpPr>
          <a:xfrm>
            <a:off x="0" y="-1"/>
            <a:ext cx="12192000" cy="6871808"/>
            <a:chOff x="0" y="-1"/>
            <a:chExt cx="12192000" cy="6871808"/>
          </a:xfrm>
        </p:grpSpPr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12192000" cy="6871807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 userDrawn="1"/>
          </p:nvSpPr>
          <p:spPr>
            <a:xfrm>
              <a:off x="0" y="-1"/>
              <a:ext cx="12192000" cy="603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76" y="6200206"/>
            <a:ext cx="1084760" cy="42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5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532014"/>
            <a:ext cx="9144000" cy="2977832"/>
          </a:xfrm>
        </p:spPr>
        <p:txBody>
          <a:bodyPr/>
          <a:lstStyle/>
          <a:p>
            <a:r>
              <a:rPr lang="et-EE" dirty="0" smtClean="0">
                <a:solidFill>
                  <a:srgbClr val="004A8F"/>
                </a:solidFill>
              </a:rPr>
              <a:t>Tööelu kvaliteet</a:t>
            </a:r>
            <a:br>
              <a:rPr lang="et-EE" dirty="0" smtClean="0">
                <a:solidFill>
                  <a:srgbClr val="004A8F"/>
                </a:solidFill>
              </a:rPr>
            </a:br>
            <a:r>
              <a:rPr lang="et-EE" dirty="0"/>
              <a:t/>
            </a:r>
            <a:br>
              <a:rPr lang="et-EE" dirty="0"/>
            </a:br>
            <a:r>
              <a:rPr lang="et-EE" sz="2800" dirty="0" smtClean="0"/>
              <a:t>Diana Marran</a:t>
            </a:r>
            <a:br>
              <a:rPr lang="et-EE" sz="2800" dirty="0" smtClean="0"/>
            </a:br>
            <a:r>
              <a:rPr lang="et-EE" sz="2800" dirty="0" smtClean="0"/>
              <a:t>PERH Õendusjuhtimiskonverents 2016</a:t>
            </a:r>
            <a:endParaRPr lang="ru-RU" sz="2800" dirty="0">
              <a:solidFill>
                <a:srgbClr val="004A8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05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911469" y="556771"/>
            <a:ext cx="10515600" cy="403568"/>
          </a:xfrm>
        </p:spPr>
        <p:txBody>
          <a:bodyPr/>
          <a:lstStyle/>
          <a:p>
            <a:r>
              <a:rPr lang="et-EE" dirty="0" smtClean="0">
                <a:solidFill>
                  <a:srgbClr val="004A8F"/>
                </a:solidFill>
              </a:rPr>
              <a:t>Õendusjuhtide keskm.madalamad hinnangud</a:t>
            </a:r>
            <a:endParaRPr lang="et-EE" dirty="0">
              <a:solidFill>
                <a:srgbClr val="004A8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6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382600"/>
              </p:ext>
            </p:extLst>
          </p:nvPr>
        </p:nvGraphicFramePr>
        <p:xfrm>
          <a:off x="1054343" y="990600"/>
          <a:ext cx="9988795" cy="4917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69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408" y="3209441"/>
            <a:ext cx="10515600" cy="920746"/>
          </a:xfrm>
        </p:spPr>
        <p:txBody>
          <a:bodyPr/>
          <a:lstStyle/>
          <a:p>
            <a:r>
              <a:rPr lang="et-EE" dirty="0" smtClean="0"/>
              <a:t>Aitäh!</a:t>
            </a: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80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76299" y="855785"/>
            <a:ext cx="10515601" cy="485286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endParaRPr lang="et-EE" sz="3200" dirty="0" smtClean="0">
              <a:solidFill>
                <a:srgbClr val="004A8F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t-EE" sz="3200" i="1" dirty="0" smtClean="0">
                <a:solidFill>
                  <a:srgbClr val="004A8F"/>
                </a:solidFill>
              </a:rPr>
              <a:t>„Kokku saamine on algus, koos püsimine on areng ja koos töötamine on edu.“</a:t>
            </a:r>
          </a:p>
          <a:p>
            <a:pPr algn="ctr">
              <a:lnSpc>
                <a:spcPct val="150000"/>
              </a:lnSpc>
            </a:pPr>
            <a:r>
              <a:rPr lang="et-EE" sz="3200" dirty="0" smtClean="0">
                <a:solidFill>
                  <a:srgbClr val="004A8F"/>
                </a:solidFill>
              </a:rPr>
              <a:t>(Henry Ford, 1926)</a:t>
            </a:r>
            <a:endParaRPr lang="ru-RU" sz="3200" dirty="0">
              <a:solidFill>
                <a:srgbClr val="004A8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0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Tööelu kvaliteedi kolm vaatenurka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76299" y="1441938"/>
            <a:ext cx="10515601" cy="4266712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itchFamily="2" charset="2"/>
              <a:buChar char="Ø"/>
            </a:pPr>
            <a:r>
              <a:rPr lang="et-EE" sz="2800" dirty="0" smtClean="0">
                <a:solidFill>
                  <a:srgbClr val="004A8F"/>
                </a:solidFill>
              </a:rPr>
              <a:t>Ühiskond – tööhõive suurendamine, sotsiaalne kaasatus, tootlikkuse tase</a:t>
            </a:r>
          </a:p>
          <a:p>
            <a:pPr>
              <a:lnSpc>
                <a:spcPct val="100000"/>
              </a:lnSpc>
            </a:pPr>
            <a:endParaRPr lang="et-EE" sz="2800" dirty="0" smtClean="0">
              <a:solidFill>
                <a:srgbClr val="004A8F"/>
              </a:solidFill>
            </a:endParaRP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Ø"/>
            </a:pPr>
            <a:r>
              <a:rPr lang="et-EE" sz="2800" dirty="0" smtClean="0">
                <a:solidFill>
                  <a:srgbClr val="004A8F"/>
                </a:solidFill>
              </a:rPr>
              <a:t>Organisatsioon – kvalifitseeritud tööjõu leidmine ja püsimajäämine</a:t>
            </a:r>
          </a:p>
          <a:p>
            <a:pPr>
              <a:lnSpc>
                <a:spcPct val="100000"/>
              </a:lnSpc>
            </a:pPr>
            <a:endParaRPr lang="et-EE" sz="2800" dirty="0" smtClean="0">
              <a:solidFill>
                <a:srgbClr val="004A8F"/>
              </a:solidFill>
            </a:endParaRP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Ø"/>
            </a:pPr>
            <a:r>
              <a:rPr lang="et-EE" sz="2800" dirty="0" smtClean="0">
                <a:solidFill>
                  <a:srgbClr val="004A8F"/>
                </a:solidFill>
              </a:rPr>
              <a:t>Indiviid – kindel, turvaline ja huvipakkuv töökoht, elukvaliteet tervikuna</a:t>
            </a:r>
            <a:endParaRPr lang="et-EE" sz="2800" dirty="0">
              <a:solidFill>
                <a:srgbClr val="004A8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3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Elukvaliteet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76299" y="1441938"/>
            <a:ext cx="10515601" cy="42667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t-EE" sz="2800" dirty="0" smtClean="0">
                <a:solidFill>
                  <a:srgbClr val="004A8F"/>
                </a:solidFill>
              </a:rPr>
              <a:t>... </a:t>
            </a:r>
            <a:r>
              <a:rPr lang="et-EE" sz="2800" dirty="0">
                <a:solidFill>
                  <a:srgbClr val="004A8F"/>
                </a:solidFill>
              </a:rPr>
              <a:t>o</a:t>
            </a:r>
            <a:r>
              <a:rPr lang="et-EE" sz="2800" dirty="0" smtClean="0">
                <a:solidFill>
                  <a:srgbClr val="004A8F"/>
                </a:solidFill>
              </a:rPr>
              <a:t>n inimese eesmärkidest lähtuv taju oma positsioonist selles kultuuri- ja väärtuste süsteemis, milles ta elab (WHO)</a:t>
            </a:r>
          </a:p>
          <a:p>
            <a:pPr>
              <a:lnSpc>
                <a:spcPct val="100000"/>
              </a:lnSpc>
            </a:pPr>
            <a:endParaRPr lang="et-EE" sz="2800" dirty="0" smtClean="0">
              <a:solidFill>
                <a:srgbClr val="004A8F"/>
              </a:solidFill>
            </a:endParaRPr>
          </a:p>
          <a:p>
            <a:pPr>
              <a:lnSpc>
                <a:spcPct val="100000"/>
              </a:lnSpc>
            </a:pPr>
            <a:r>
              <a:rPr lang="et-EE" sz="2800" dirty="0" smtClean="0">
                <a:solidFill>
                  <a:srgbClr val="004A8F"/>
                </a:solidFill>
              </a:rPr>
              <a:t>Üldist eluga rahulolu mõjutavad kõige enam:</a:t>
            </a:r>
          </a:p>
          <a:p>
            <a:pPr marL="1440000" indent="-457200">
              <a:lnSpc>
                <a:spcPct val="100000"/>
              </a:lnSpc>
              <a:buFont typeface="Wingdings" pitchFamily="2" charset="2"/>
              <a:buChar char="Ø"/>
            </a:pPr>
            <a:r>
              <a:rPr lang="et-EE" sz="2800" dirty="0">
                <a:solidFill>
                  <a:srgbClr val="004A8F"/>
                </a:solidFill>
              </a:rPr>
              <a:t>t</a:t>
            </a:r>
            <a:r>
              <a:rPr lang="et-EE" sz="2800" dirty="0" smtClean="0">
                <a:solidFill>
                  <a:srgbClr val="004A8F"/>
                </a:solidFill>
              </a:rPr>
              <a:t>ööga rahulolu</a:t>
            </a:r>
          </a:p>
          <a:p>
            <a:pPr marL="1440000" indent="-457200">
              <a:lnSpc>
                <a:spcPct val="100000"/>
              </a:lnSpc>
              <a:buFont typeface="Wingdings" pitchFamily="2" charset="2"/>
              <a:buChar char="Ø"/>
            </a:pPr>
            <a:r>
              <a:rPr lang="et-EE" sz="2800" dirty="0" smtClean="0">
                <a:solidFill>
                  <a:srgbClr val="004A8F"/>
                </a:solidFill>
              </a:rPr>
              <a:t>lähedussuhete kvaliteet</a:t>
            </a:r>
          </a:p>
          <a:p>
            <a:pPr marL="1440000" indent="-457200">
              <a:lnSpc>
                <a:spcPct val="100000"/>
              </a:lnSpc>
              <a:buFont typeface="Wingdings" pitchFamily="2" charset="2"/>
              <a:buChar char="Ø"/>
            </a:pPr>
            <a:r>
              <a:rPr lang="et-EE" sz="2800" dirty="0">
                <a:solidFill>
                  <a:srgbClr val="004A8F"/>
                </a:solidFill>
              </a:rPr>
              <a:t>i</a:t>
            </a:r>
            <a:r>
              <a:rPr lang="et-EE" sz="2800" dirty="0" smtClean="0">
                <a:solidFill>
                  <a:srgbClr val="004A8F"/>
                </a:solidFill>
              </a:rPr>
              <a:t>siklik rahulolu oma eluga toimetulekul</a:t>
            </a:r>
            <a:endParaRPr lang="et-EE" sz="2800" dirty="0">
              <a:solidFill>
                <a:srgbClr val="004A8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0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Tööelu kvaliteet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76299" y="1535723"/>
            <a:ext cx="10515601" cy="41729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t-EE" sz="2400" dirty="0" smtClean="0">
                <a:solidFill>
                  <a:srgbClr val="004A8F"/>
                </a:solidFill>
              </a:rPr>
              <a:t>... </a:t>
            </a:r>
            <a:r>
              <a:rPr lang="et-EE" sz="2400" dirty="0">
                <a:solidFill>
                  <a:srgbClr val="004A8F"/>
                </a:solidFill>
              </a:rPr>
              <a:t>o</a:t>
            </a:r>
            <a:r>
              <a:rPr lang="et-EE" sz="2400" dirty="0" smtClean="0">
                <a:solidFill>
                  <a:srgbClr val="004A8F"/>
                </a:solidFill>
              </a:rPr>
              <a:t>n organisatsiooni ja töötajate vaheline majanduslik, sotsiaalne ja psühholoogiline suhe (Mirvis, Lawler, 1994)</a:t>
            </a:r>
          </a:p>
          <a:p>
            <a:pPr algn="just">
              <a:lnSpc>
                <a:spcPct val="100000"/>
              </a:lnSpc>
            </a:pPr>
            <a:endParaRPr lang="et-EE" sz="2400" dirty="0" smtClean="0">
              <a:solidFill>
                <a:srgbClr val="004A8F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t-EE" sz="2400" dirty="0">
                <a:solidFill>
                  <a:srgbClr val="004A8F"/>
                </a:solidFill>
              </a:rPr>
              <a:t>... kirjeldab töötaja rahulolu, vajaduste, ressursside, tegevuste ja tulemuste rahuldatust töös osalemise läbi (Sirgy</a:t>
            </a:r>
            <a:r>
              <a:rPr lang="et-EE" sz="2400" i="1" dirty="0">
                <a:solidFill>
                  <a:srgbClr val="004A8F"/>
                </a:solidFill>
              </a:rPr>
              <a:t> et al, </a:t>
            </a:r>
            <a:r>
              <a:rPr lang="et-EE" sz="2400" dirty="0">
                <a:solidFill>
                  <a:srgbClr val="004A8F"/>
                </a:solidFill>
              </a:rPr>
              <a:t>2001)</a:t>
            </a:r>
          </a:p>
          <a:p>
            <a:pPr algn="just">
              <a:lnSpc>
                <a:spcPct val="100000"/>
              </a:lnSpc>
            </a:pPr>
            <a:endParaRPr lang="et-EE" sz="2400" dirty="0">
              <a:solidFill>
                <a:srgbClr val="004A8F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t-EE" sz="2400" dirty="0" smtClean="0">
                <a:solidFill>
                  <a:srgbClr val="004A8F"/>
                </a:solidFill>
              </a:rPr>
              <a:t>... </a:t>
            </a:r>
            <a:r>
              <a:rPr lang="et-EE" sz="2400" dirty="0">
                <a:solidFill>
                  <a:srgbClr val="004A8F"/>
                </a:solidFill>
              </a:rPr>
              <a:t>k</a:t>
            </a:r>
            <a:r>
              <a:rPr lang="et-EE" sz="2400" dirty="0" smtClean="0">
                <a:solidFill>
                  <a:srgbClr val="004A8F"/>
                </a:solidFill>
              </a:rPr>
              <a:t>annab endas indiviidi tööga seotud tundeid, mis muuhulgas annavad mõtte tema sisemise elu tähendusele (Jayakumar, Kalaiselvi, 2012)</a:t>
            </a:r>
            <a:endParaRPr lang="et-EE" sz="2400" dirty="0">
              <a:solidFill>
                <a:srgbClr val="004A8F"/>
              </a:solidFill>
            </a:endParaRP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89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Kolm kvaliteedi aspekti</a:t>
            </a: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89625"/>
            <a:ext cx="10188253" cy="42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018584" y="5556738"/>
            <a:ext cx="3012831" cy="403568"/>
          </a:xfrm>
        </p:spPr>
        <p:txBody>
          <a:bodyPr/>
          <a:lstStyle/>
          <a:p>
            <a:pPr algn="r"/>
            <a:r>
              <a:rPr lang="et-EE" sz="1600" b="0" dirty="0" smtClean="0">
                <a:solidFill>
                  <a:srgbClr val="004A8F"/>
                </a:solidFill>
              </a:rPr>
              <a:t>Carayon </a:t>
            </a:r>
            <a:r>
              <a:rPr lang="et-EE" sz="1600" b="0" i="1" dirty="0" smtClean="0">
                <a:solidFill>
                  <a:srgbClr val="004A8F"/>
                </a:solidFill>
              </a:rPr>
              <a:t>et al, </a:t>
            </a:r>
            <a:r>
              <a:rPr lang="et-EE" sz="1600" b="0" dirty="0" smtClean="0">
                <a:solidFill>
                  <a:srgbClr val="004A8F"/>
                </a:solidFill>
              </a:rPr>
              <a:t>1999</a:t>
            </a:r>
            <a:endParaRPr lang="et-EE" sz="1600" b="0" dirty="0">
              <a:solidFill>
                <a:srgbClr val="004A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4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Tööelu kvaliteet ja tulemuslikkus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76299" y="1312985"/>
            <a:ext cx="10515601" cy="4395665"/>
          </a:xfrm>
        </p:spPr>
        <p:txBody>
          <a:bodyPr/>
          <a:lstStyle/>
          <a:p>
            <a:endParaRPr lang="et-EE" sz="2400" dirty="0" smtClean="0">
              <a:solidFill>
                <a:srgbClr val="004A8F"/>
              </a:solidFill>
            </a:endParaRPr>
          </a:p>
          <a:p>
            <a:r>
              <a:rPr lang="et-EE" sz="2400" dirty="0" smtClean="0">
                <a:solidFill>
                  <a:srgbClr val="004A8F"/>
                </a:solidFill>
              </a:rPr>
              <a:t>Tulemuslikkust tõstvad tegurid:</a:t>
            </a:r>
          </a:p>
          <a:p>
            <a:pPr marL="1080000" indent="-285750">
              <a:spcBef>
                <a:spcPts val="2400"/>
              </a:spcBef>
              <a:buFont typeface="Wingdings" pitchFamily="2" charset="2"/>
              <a:buChar char="Ø"/>
            </a:pPr>
            <a:r>
              <a:rPr lang="et-EE" sz="2400" dirty="0">
                <a:solidFill>
                  <a:srgbClr val="004A8F"/>
                </a:solidFill>
              </a:rPr>
              <a:t>h</a:t>
            </a:r>
            <a:r>
              <a:rPr lang="et-EE" sz="2400" dirty="0" smtClean="0">
                <a:solidFill>
                  <a:srgbClr val="004A8F"/>
                </a:solidFill>
              </a:rPr>
              <a:t>ead töö- ja pereelu ühildamise tingimused</a:t>
            </a:r>
          </a:p>
          <a:p>
            <a:pPr marL="1080000" indent="-285750">
              <a:spcBef>
                <a:spcPts val="2400"/>
              </a:spcBef>
              <a:buFont typeface="Wingdings" pitchFamily="2" charset="2"/>
              <a:buChar char="Ø"/>
            </a:pPr>
            <a:r>
              <a:rPr lang="et-EE" sz="2400" dirty="0">
                <a:solidFill>
                  <a:srgbClr val="004A8F"/>
                </a:solidFill>
              </a:rPr>
              <a:t>j</a:t>
            </a:r>
            <a:r>
              <a:rPr lang="et-EE" sz="2400" dirty="0" smtClean="0">
                <a:solidFill>
                  <a:srgbClr val="004A8F"/>
                </a:solidFill>
              </a:rPr>
              <a:t>uhtkonna koostööd soosiv käitumine</a:t>
            </a:r>
          </a:p>
          <a:p>
            <a:pPr marL="1080000" indent="-285750">
              <a:spcBef>
                <a:spcPts val="2400"/>
              </a:spcBef>
              <a:buFont typeface="Wingdings" pitchFamily="2" charset="2"/>
              <a:buChar char="Ø"/>
            </a:pPr>
            <a:r>
              <a:rPr lang="et-EE" sz="2400" dirty="0">
                <a:solidFill>
                  <a:srgbClr val="004A8F"/>
                </a:solidFill>
              </a:rPr>
              <a:t>t</a:t>
            </a:r>
            <a:r>
              <a:rPr lang="et-EE" sz="2400" dirty="0" smtClean="0">
                <a:solidFill>
                  <a:srgbClr val="004A8F"/>
                </a:solidFill>
              </a:rPr>
              <a:t>öötajate suurem iseseisvus ja vastutus</a:t>
            </a:r>
          </a:p>
          <a:p>
            <a:pPr marL="1080000" indent="-285750">
              <a:spcBef>
                <a:spcPts val="2400"/>
              </a:spcBef>
              <a:buFont typeface="Wingdings" pitchFamily="2" charset="2"/>
              <a:buChar char="Ø"/>
            </a:pPr>
            <a:r>
              <a:rPr lang="et-EE" sz="2400" dirty="0">
                <a:solidFill>
                  <a:srgbClr val="004A8F"/>
                </a:solidFill>
              </a:rPr>
              <a:t>t</a:t>
            </a:r>
            <a:r>
              <a:rPr lang="et-EE" sz="2400" dirty="0" smtClean="0">
                <a:solidFill>
                  <a:srgbClr val="004A8F"/>
                </a:solidFill>
              </a:rPr>
              <a:t>öömeetodite ja töökoha varustatuse parandamine</a:t>
            </a:r>
          </a:p>
          <a:p>
            <a:pPr marL="285750" indent="-285750">
              <a:buFont typeface="Wingdings" pitchFamily="2" charset="2"/>
              <a:buChar char="Ø"/>
            </a:pPr>
            <a:endParaRPr lang="et-EE" sz="1800" dirty="0" smtClean="0">
              <a:solidFill>
                <a:srgbClr val="004A8F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endParaRPr lang="et-EE" sz="1800" dirty="0" smtClean="0">
              <a:solidFill>
                <a:srgbClr val="004A8F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endParaRPr lang="et-EE" sz="1800" dirty="0">
              <a:solidFill>
                <a:srgbClr val="004A8F"/>
              </a:solidFill>
            </a:endParaRP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03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Tööelu kvaliteedi indikaatorid</a:t>
            </a: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367504"/>
              </p:ext>
            </p:extLst>
          </p:nvPr>
        </p:nvGraphicFramePr>
        <p:xfrm>
          <a:off x="1383322" y="1371600"/>
          <a:ext cx="9706708" cy="43492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3354"/>
                <a:gridCol w="4853354"/>
              </a:tblGrid>
              <a:tr h="18248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1" u="sng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Suhted tööl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tunnustatus, suhted</a:t>
                      </a:r>
                      <a:r>
                        <a:rPr lang="et-EE" sz="2000" b="0" baseline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 juhiga, </a:t>
                      </a: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osalemine</a:t>
                      </a:r>
                      <a:r>
                        <a:rPr lang="et-EE" sz="2000" b="0" baseline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probleemide lahendamisel,</a:t>
                      </a:r>
                      <a:r>
                        <a:rPr lang="et-EE" sz="2000" b="0" baseline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info kättesaadavus, kaasamine, meeskonnatöö, jm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1" u="sng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Töö keskkond ja –ohutus </a:t>
                      </a:r>
                      <a:endParaRPr lang="et-EE" sz="2000" b="0" u="none" dirty="0" smtClean="0">
                        <a:solidFill>
                          <a:srgbClr val="004A8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töö turvalisus, org.maine, töötingimused, töökeskkond, töövahendite ja  ressursside kättesaadavus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405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1" u="sng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Töö tempo </a:t>
                      </a:r>
                      <a:endParaRPr lang="et-EE" sz="2000" b="0" u="none" dirty="0" smtClean="0">
                        <a:solidFill>
                          <a:srgbClr val="004A8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töö- ja pereelu tasakaal, töö hulk, töökoormus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1" u="sng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Tööga seotud nõuded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rolli selgus, rollikonflikt, tööstress,  tööaeg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39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1" u="sng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Töö iseloom </a:t>
                      </a:r>
                      <a:endParaRPr lang="et-EE" sz="2000" b="0" u="none" dirty="0" smtClean="0">
                        <a:solidFill>
                          <a:srgbClr val="004A8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isiklik areng, töö organiseeritus, autonoomia, töö sisu, töö tähendus ja tähtsus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1" u="sng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Töö tasu </a:t>
                      </a: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000" b="0" dirty="0" smtClean="0">
                          <a:solidFill>
                            <a:srgbClr val="004A8F"/>
                          </a:solidFill>
                          <a:latin typeface="Arial" pitchFamily="34" charset="0"/>
                          <a:cs typeface="Arial" pitchFamily="34" charset="0"/>
                        </a:rPr>
                        <a:t>töötasu, lisatasud, karjäärivõimalused, täiendkoolitused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9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911469" y="556771"/>
            <a:ext cx="10515600" cy="403568"/>
          </a:xfrm>
        </p:spPr>
        <p:txBody>
          <a:bodyPr/>
          <a:lstStyle/>
          <a:p>
            <a:r>
              <a:rPr lang="et-EE" dirty="0" smtClean="0">
                <a:solidFill>
                  <a:srgbClr val="004A8F"/>
                </a:solidFill>
              </a:rPr>
              <a:t>Õendusjuhtide keskm.kõrgemad hinnangud</a:t>
            </a:r>
            <a:endParaRPr lang="et-EE" dirty="0">
              <a:solidFill>
                <a:srgbClr val="004A8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7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624945"/>
              </p:ext>
            </p:extLst>
          </p:nvPr>
        </p:nvGraphicFramePr>
        <p:xfrm>
          <a:off x="1101236" y="1096107"/>
          <a:ext cx="9883287" cy="4636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146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"/>
</p:tagLst>
</file>

<file path=ppt/theme/theme1.xml><?xml version="1.0" encoding="utf-8"?>
<a:theme xmlns:a="http://schemas.openxmlformats.org/drawingml/2006/main" name="9685 pe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lnSpc>
            <a:spcPts val="2400"/>
          </a:lnSpc>
          <a:defRPr sz="1900" b="1" kern="1000" baseline="0"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esentation1" id="{5C95E7CE-26FF-4514-B147-8EEFE37807FD}" vid="{E7673AAA-65F2-487B-BC3E-4A7E71442F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9685 perh</Template>
  <TotalTime>660</TotalTime>
  <Words>304</Words>
  <Application>Microsoft Office PowerPoint</Application>
  <PresentationFormat>Custom</PresentationFormat>
  <Paragraphs>62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9685 perh</vt:lpstr>
      <vt:lpstr>Tööelu kvaliteet  Diana Marran PERH Õendusjuhtimiskonverents 2016</vt:lpstr>
      <vt:lpstr>PowerPoint Presentation</vt:lpstr>
      <vt:lpstr>Tööelu kvaliteedi kolm vaatenurka</vt:lpstr>
      <vt:lpstr>Elukvaliteet</vt:lpstr>
      <vt:lpstr>Tööelu kvaliteet</vt:lpstr>
      <vt:lpstr>Kolm kvaliteedi aspekti</vt:lpstr>
      <vt:lpstr>Tööelu kvaliteet ja tulemuslikkus</vt:lpstr>
      <vt:lpstr>Tööelu kvaliteedi indikaatorid</vt:lpstr>
      <vt:lpstr>PowerPoint Presentation</vt:lpstr>
      <vt:lpstr>PowerPoint Presentation</vt:lpstr>
      <vt:lpstr>Aitäh!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Marran</dc:creator>
  <cp:lastModifiedBy>Diana Marran</cp:lastModifiedBy>
  <cp:revision>13</cp:revision>
  <dcterms:created xsi:type="dcterms:W3CDTF">2016-11-14T15:57:19Z</dcterms:created>
  <dcterms:modified xsi:type="dcterms:W3CDTF">2016-11-16T20:53:10Z</dcterms:modified>
</cp:coreProperties>
</file>