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3" r:id="rId8"/>
    <p:sldId id="264" r:id="rId9"/>
    <p:sldId id="265" r:id="rId10"/>
    <p:sldId id="262" r:id="rId11"/>
    <p:sldId id="266" r:id="rId12"/>
    <p:sldId id="267" r:id="rId13"/>
    <p:sldId id="268" r:id="rId14"/>
    <p:sldId id="269" r:id="rId15"/>
    <p:sldId id="270" r:id="rId16"/>
    <p:sldId id="272" r:id="rId17"/>
    <p:sldId id="271"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F"/>
    <a:srgbClr val="EC2227"/>
    <a:srgbClr val="D6D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2435" autoAdjust="0"/>
  </p:normalViewPr>
  <p:slideViewPr>
    <p:cSldViewPr snapToGrid="0" showGuides="1">
      <p:cViewPr varScale="1">
        <p:scale>
          <a:sx n="43" d="100"/>
          <a:sy n="43" d="100"/>
        </p:scale>
        <p:origin x="1576"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A6183-AAC6-44AD-A0D7-23FC1CF2A06A}" type="doc">
      <dgm:prSet loTypeId="urn:microsoft.com/office/officeart/2005/8/layout/process1" loCatId="process" qsTypeId="urn:microsoft.com/office/officeart/2005/8/quickstyle/simple1" qsCatId="simple" csTypeId="urn:microsoft.com/office/officeart/2005/8/colors/accent1_2" csCatId="accent1" phldr="1"/>
      <dgm:spPr/>
    </dgm:pt>
    <dgm:pt modelId="{CDD5ED3E-112E-41D7-8E60-D0EACDEF3D01}">
      <dgm:prSet phldrT="[Text]" custT="1"/>
      <dgm:spPr/>
      <dgm:t>
        <a:bodyPr/>
        <a:lstStyle/>
        <a:p>
          <a:r>
            <a:rPr lang="et-EE" sz="1600" baseline="0" dirty="0" smtClean="0">
              <a:solidFill>
                <a:schemeClr val="tx1"/>
              </a:solidFill>
            </a:rPr>
            <a:t>ÕD /NANDA</a:t>
          </a:r>
        </a:p>
        <a:p>
          <a:r>
            <a:rPr lang="et-EE" sz="1600" baseline="0" dirty="0" smtClean="0">
              <a:solidFill>
                <a:schemeClr val="tx1"/>
              </a:solidFill>
            </a:rPr>
            <a:t>- Vähene vedelikukogus (00027)</a:t>
          </a:r>
        </a:p>
        <a:p>
          <a:r>
            <a:rPr lang="et-EE" sz="1600" baseline="0" dirty="0" smtClean="0">
              <a:solidFill>
                <a:schemeClr val="tx1"/>
              </a:solidFill>
            </a:rPr>
            <a:t>- Infektsiooni risk (00004) </a:t>
          </a:r>
        </a:p>
        <a:p>
          <a:r>
            <a:rPr lang="et-EE" sz="1600" baseline="0" dirty="0" smtClean="0">
              <a:solidFill>
                <a:schemeClr val="tx1"/>
              </a:solidFill>
            </a:rPr>
            <a:t>- Akuutne valu (00132) </a:t>
          </a:r>
        </a:p>
        <a:p>
          <a:endParaRPr lang="et-EE" sz="1600" baseline="0" dirty="0"/>
        </a:p>
      </dgm:t>
    </dgm:pt>
    <dgm:pt modelId="{EE3F55FE-77E8-4C4B-B76A-BE852617D2A3}" type="parTrans" cxnId="{DE60E6E7-8AB8-49DB-82D4-2BBA7E190D73}">
      <dgm:prSet/>
      <dgm:spPr/>
      <dgm:t>
        <a:bodyPr/>
        <a:lstStyle/>
        <a:p>
          <a:endParaRPr lang="et-EE"/>
        </a:p>
      </dgm:t>
    </dgm:pt>
    <dgm:pt modelId="{542CD712-AA8D-4FBC-8A93-8DD25C8F9E61}" type="sibTrans" cxnId="{DE60E6E7-8AB8-49DB-82D4-2BBA7E190D73}">
      <dgm:prSet/>
      <dgm:spPr/>
      <dgm:t>
        <a:bodyPr/>
        <a:lstStyle/>
        <a:p>
          <a:endParaRPr lang="et-EE"/>
        </a:p>
      </dgm:t>
    </dgm:pt>
    <dgm:pt modelId="{2D60C27F-FDAB-4D19-8C57-4C58724EB5DC}">
      <dgm:prSet phldrT="[Text]" custT="1"/>
      <dgm:spPr>
        <a:solidFill>
          <a:srgbClr val="FFC000"/>
        </a:solidFill>
      </dgm:spPr>
      <dgm:t>
        <a:bodyPr/>
        <a:lstStyle/>
        <a:p>
          <a:r>
            <a:rPr lang="et-EE" sz="1600" dirty="0" smtClean="0">
              <a:solidFill>
                <a:schemeClr val="tx1"/>
              </a:solidFill>
            </a:rPr>
            <a:t>ÕSK/NIC</a:t>
          </a:r>
        </a:p>
        <a:p>
          <a:r>
            <a:rPr lang="et-EE" sz="1600" dirty="0" smtClean="0">
              <a:solidFill>
                <a:schemeClr val="tx1"/>
              </a:solidFill>
            </a:rPr>
            <a:t>- Jälgi </a:t>
          </a:r>
          <a:r>
            <a:rPr lang="et-EE" sz="1600" dirty="0" err="1" smtClean="0">
              <a:solidFill>
                <a:schemeClr val="tx1"/>
              </a:solidFill>
            </a:rPr>
            <a:t>hüpovoleemia</a:t>
          </a:r>
          <a:r>
            <a:rPr lang="et-EE" sz="1600" dirty="0" smtClean="0">
              <a:solidFill>
                <a:schemeClr val="tx1"/>
              </a:solidFill>
            </a:rPr>
            <a:t> tunnused (4180)</a:t>
          </a:r>
        </a:p>
        <a:p>
          <a:r>
            <a:rPr lang="et-EE" sz="1600" dirty="0" smtClean="0">
              <a:solidFill>
                <a:schemeClr val="tx1"/>
              </a:solidFill>
            </a:rPr>
            <a:t>- Jälgi </a:t>
          </a:r>
          <a:r>
            <a:rPr lang="et-EE" sz="1600" dirty="0" err="1" smtClean="0">
              <a:solidFill>
                <a:schemeClr val="tx1"/>
              </a:solidFill>
            </a:rPr>
            <a:t>hemodünaamikat</a:t>
          </a:r>
          <a:r>
            <a:rPr lang="et-EE" sz="1600" dirty="0" smtClean="0">
              <a:solidFill>
                <a:schemeClr val="tx1"/>
              </a:solidFill>
            </a:rPr>
            <a:t> /RR, pulss, hingamissagedust, </a:t>
          </a:r>
          <a:r>
            <a:rPr lang="et-EE" sz="1600" dirty="0" err="1" smtClean="0">
              <a:solidFill>
                <a:schemeClr val="tx1"/>
              </a:solidFill>
            </a:rPr>
            <a:t>saturatsiooni</a:t>
          </a:r>
          <a:r>
            <a:rPr lang="et-EE" sz="1600" dirty="0" smtClean="0">
              <a:solidFill>
                <a:schemeClr val="tx1"/>
              </a:solidFill>
            </a:rPr>
            <a:t>/ </a:t>
          </a:r>
        </a:p>
        <a:p>
          <a:r>
            <a:rPr lang="et-EE" sz="1600" dirty="0" smtClean="0">
              <a:solidFill>
                <a:schemeClr val="tx1"/>
              </a:solidFill>
            </a:rPr>
            <a:t>- Jälgi diureesi iga 8 järgi (0590)</a:t>
          </a:r>
        </a:p>
        <a:p>
          <a:r>
            <a:rPr lang="et-EE" sz="1600" dirty="0" smtClean="0">
              <a:solidFill>
                <a:schemeClr val="tx1"/>
              </a:solidFill>
            </a:rPr>
            <a:t>- Jälgi uriinivärvust</a:t>
          </a:r>
        </a:p>
        <a:p>
          <a:r>
            <a:rPr lang="et-EE" sz="1600" dirty="0" smtClean="0">
              <a:solidFill>
                <a:schemeClr val="tx1"/>
              </a:solidFill>
            </a:rPr>
            <a:t>-  Patsiendi </a:t>
          </a:r>
          <a:r>
            <a:rPr lang="et-EE" sz="1600" dirty="0" err="1" smtClean="0">
              <a:solidFill>
                <a:schemeClr val="tx1"/>
              </a:solidFill>
            </a:rPr>
            <a:t>enesehooldus</a:t>
          </a:r>
          <a:endParaRPr lang="et-EE" sz="1600" dirty="0" smtClean="0">
            <a:solidFill>
              <a:schemeClr val="tx1"/>
            </a:solidFill>
          </a:endParaRPr>
        </a:p>
        <a:p>
          <a:r>
            <a:rPr lang="et-EE" sz="1600" dirty="0" smtClean="0">
              <a:solidFill>
                <a:schemeClr val="tx1"/>
              </a:solidFill>
            </a:rPr>
            <a:t>- Haavahooldus</a:t>
          </a:r>
        </a:p>
        <a:p>
          <a:r>
            <a:rPr lang="et-EE" sz="1600" dirty="0" smtClean="0">
              <a:solidFill>
                <a:schemeClr val="tx1"/>
              </a:solidFill>
            </a:rPr>
            <a:t>- Ägeda valu mõõtmine ja käsitlemine</a:t>
          </a:r>
        </a:p>
        <a:p>
          <a:r>
            <a:rPr lang="et-EE" sz="1600" dirty="0" smtClean="0">
              <a:solidFill>
                <a:schemeClr val="tx1"/>
              </a:solidFill>
            </a:rPr>
            <a:t>- </a:t>
          </a:r>
          <a:r>
            <a:rPr lang="et-EE" sz="1600" dirty="0" err="1" smtClean="0">
              <a:solidFill>
                <a:schemeClr val="tx1"/>
              </a:solidFill>
            </a:rPr>
            <a:t>Perioperatiivse</a:t>
          </a:r>
          <a:r>
            <a:rPr lang="et-EE" sz="1600" dirty="0" smtClean="0">
              <a:solidFill>
                <a:schemeClr val="tx1"/>
              </a:solidFill>
            </a:rPr>
            <a:t> perioodi patsiendiõpetus</a:t>
          </a:r>
        </a:p>
        <a:p>
          <a:endParaRPr lang="et-EE" sz="1200" dirty="0"/>
        </a:p>
      </dgm:t>
    </dgm:pt>
    <dgm:pt modelId="{B60F8A74-FAE9-434C-AE46-549E98195538}" type="parTrans" cxnId="{8E964942-A934-4D69-903A-C320766259D2}">
      <dgm:prSet/>
      <dgm:spPr/>
      <dgm:t>
        <a:bodyPr/>
        <a:lstStyle/>
        <a:p>
          <a:endParaRPr lang="et-EE"/>
        </a:p>
      </dgm:t>
    </dgm:pt>
    <dgm:pt modelId="{0EEB5B4C-C4DA-4511-A435-822B0D78B8F6}" type="sibTrans" cxnId="{8E964942-A934-4D69-903A-C320766259D2}">
      <dgm:prSet/>
      <dgm:spPr/>
      <dgm:t>
        <a:bodyPr/>
        <a:lstStyle/>
        <a:p>
          <a:endParaRPr lang="et-EE"/>
        </a:p>
      </dgm:t>
    </dgm:pt>
    <dgm:pt modelId="{CE457286-CFFA-422A-9BAF-83921B40B647}">
      <dgm:prSet phldrT="[Text]" custT="1"/>
      <dgm:spPr>
        <a:solidFill>
          <a:srgbClr val="FF0000"/>
        </a:solidFill>
      </dgm:spPr>
      <dgm:t>
        <a:bodyPr/>
        <a:lstStyle/>
        <a:p>
          <a:r>
            <a:rPr lang="et-EE" sz="1600" baseline="0" dirty="0" smtClean="0">
              <a:solidFill>
                <a:schemeClr val="tx1"/>
              </a:solidFill>
            </a:rPr>
            <a:t>ÕTK/NOC</a:t>
          </a:r>
        </a:p>
        <a:p>
          <a:r>
            <a:rPr lang="et-EE" sz="1600" baseline="0" dirty="0" smtClean="0">
              <a:solidFill>
                <a:schemeClr val="tx1"/>
              </a:solidFill>
            </a:rPr>
            <a:t>- Diurees 30 ml/t </a:t>
          </a:r>
          <a:r>
            <a:rPr lang="et-EE" sz="1600" dirty="0" smtClean="0">
              <a:solidFill>
                <a:schemeClr val="tx1"/>
              </a:solidFill>
            </a:rPr>
            <a:t>(0503)</a:t>
          </a:r>
          <a:endParaRPr lang="et-EE" sz="1600" baseline="0" dirty="0" smtClean="0">
            <a:solidFill>
              <a:schemeClr val="tx1"/>
            </a:solidFill>
          </a:endParaRPr>
        </a:p>
        <a:p>
          <a:r>
            <a:rPr lang="et-EE" sz="1600" baseline="0" dirty="0" smtClean="0">
              <a:solidFill>
                <a:schemeClr val="tx1"/>
              </a:solidFill>
            </a:rPr>
            <a:t>- RR, pulss ja kehatemperatuur normipiires </a:t>
          </a:r>
          <a:r>
            <a:rPr lang="et-EE" sz="1600" dirty="0" smtClean="0">
              <a:solidFill>
                <a:schemeClr val="tx1"/>
              </a:solidFill>
            </a:rPr>
            <a:t>(0401)</a:t>
          </a:r>
          <a:endParaRPr lang="et-EE" sz="1600" baseline="0" dirty="0" smtClean="0">
            <a:solidFill>
              <a:schemeClr val="tx1"/>
            </a:solidFill>
          </a:endParaRPr>
        </a:p>
        <a:p>
          <a:r>
            <a:rPr lang="et-EE" sz="1600" baseline="0" dirty="0" smtClean="0">
              <a:solidFill>
                <a:schemeClr val="tx1"/>
              </a:solidFill>
            </a:rPr>
            <a:t>- Nahk elastne</a:t>
          </a:r>
        </a:p>
        <a:p>
          <a:r>
            <a:rPr lang="et-EE" sz="1600" baseline="0" dirty="0" smtClean="0">
              <a:solidFill>
                <a:schemeClr val="tx1"/>
              </a:solidFill>
            </a:rPr>
            <a:t>- Kontaktne, adekvaatne (orienteerub kohas, ajas)</a:t>
          </a:r>
        </a:p>
        <a:p>
          <a:r>
            <a:rPr lang="et-EE" sz="1600" baseline="0" dirty="0" smtClean="0">
              <a:solidFill>
                <a:schemeClr val="tx1"/>
              </a:solidFill>
            </a:rPr>
            <a:t>-  Post op haav korras</a:t>
          </a:r>
        </a:p>
        <a:p>
          <a:r>
            <a:rPr lang="et-EE" sz="1600" baseline="0" dirty="0" smtClean="0">
              <a:solidFill>
                <a:schemeClr val="tx1"/>
              </a:solidFill>
            </a:rPr>
            <a:t>- Patsient valuvaba</a:t>
          </a:r>
        </a:p>
        <a:p>
          <a:endParaRPr lang="et-EE" sz="1200" baseline="0" dirty="0">
            <a:solidFill>
              <a:schemeClr val="tx1"/>
            </a:solidFill>
          </a:endParaRPr>
        </a:p>
      </dgm:t>
    </dgm:pt>
    <dgm:pt modelId="{415C877C-C043-4423-A5FE-1FAFE08F6CFB}" type="parTrans" cxnId="{090F81B7-04D7-4117-9194-864FD4E9F83D}">
      <dgm:prSet/>
      <dgm:spPr/>
      <dgm:t>
        <a:bodyPr/>
        <a:lstStyle/>
        <a:p>
          <a:endParaRPr lang="et-EE"/>
        </a:p>
      </dgm:t>
    </dgm:pt>
    <dgm:pt modelId="{2C99E8D9-BD15-4D87-9557-A33924E1FEFE}" type="sibTrans" cxnId="{090F81B7-04D7-4117-9194-864FD4E9F83D}">
      <dgm:prSet/>
      <dgm:spPr/>
      <dgm:t>
        <a:bodyPr/>
        <a:lstStyle/>
        <a:p>
          <a:endParaRPr lang="et-EE"/>
        </a:p>
      </dgm:t>
    </dgm:pt>
    <dgm:pt modelId="{6C2077B1-ADE6-4D03-BD3C-C8163C5E53DF}" type="pres">
      <dgm:prSet presAssocID="{AD3A6183-AAC6-44AD-A0D7-23FC1CF2A06A}" presName="Name0" presStyleCnt="0">
        <dgm:presLayoutVars>
          <dgm:dir/>
          <dgm:resizeHandles val="exact"/>
        </dgm:presLayoutVars>
      </dgm:prSet>
      <dgm:spPr/>
    </dgm:pt>
    <dgm:pt modelId="{57ED9B04-B9C4-4F2D-8723-2AC0925E0CFF}" type="pres">
      <dgm:prSet presAssocID="{CDD5ED3E-112E-41D7-8E60-D0EACDEF3D01}" presName="node" presStyleLbl="node1" presStyleIdx="0" presStyleCnt="3" custLinFactNeighborX="4333" custLinFactNeighborY="-1053">
        <dgm:presLayoutVars>
          <dgm:bulletEnabled val="1"/>
        </dgm:presLayoutVars>
      </dgm:prSet>
      <dgm:spPr/>
      <dgm:t>
        <a:bodyPr/>
        <a:lstStyle/>
        <a:p>
          <a:endParaRPr lang="et-EE"/>
        </a:p>
      </dgm:t>
    </dgm:pt>
    <dgm:pt modelId="{A7FF19CC-4F5A-4AF7-AAEC-3AA39E980E3B}" type="pres">
      <dgm:prSet presAssocID="{542CD712-AA8D-4FBC-8A93-8DD25C8F9E61}" presName="sibTrans" presStyleLbl="sibTrans2D1" presStyleIdx="0" presStyleCnt="2" custFlipHor="0" custScaleX="21009" custLinFactNeighborX="-74545" custLinFactNeighborY="1446"/>
      <dgm:spPr/>
      <dgm:t>
        <a:bodyPr/>
        <a:lstStyle/>
        <a:p>
          <a:endParaRPr lang="et-EE"/>
        </a:p>
      </dgm:t>
    </dgm:pt>
    <dgm:pt modelId="{8197E070-9386-45ED-8B47-6302C3D78A17}" type="pres">
      <dgm:prSet presAssocID="{542CD712-AA8D-4FBC-8A93-8DD25C8F9E61}" presName="connectorText" presStyleLbl="sibTrans2D1" presStyleIdx="0" presStyleCnt="2"/>
      <dgm:spPr/>
      <dgm:t>
        <a:bodyPr/>
        <a:lstStyle/>
        <a:p>
          <a:endParaRPr lang="et-EE"/>
        </a:p>
      </dgm:t>
    </dgm:pt>
    <dgm:pt modelId="{6859BD34-429C-4041-92C1-3AB83B88B1E2}" type="pres">
      <dgm:prSet presAssocID="{2D60C27F-FDAB-4D19-8C57-4C58724EB5DC}" presName="node" presStyleLbl="node1" presStyleIdx="1" presStyleCnt="3" custLinFactX="99153" custLinFactNeighborX="100000" custLinFactNeighborY="2808">
        <dgm:presLayoutVars>
          <dgm:bulletEnabled val="1"/>
        </dgm:presLayoutVars>
      </dgm:prSet>
      <dgm:spPr/>
      <dgm:t>
        <a:bodyPr/>
        <a:lstStyle/>
        <a:p>
          <a:endParaRPr lang="et-EE"/>
        </a:p>
      </dgm:t>
    </dgm:pt>
    <dgm:pt modelId="{EA9F86E8-27DA-4A3C-A3EB-3CA96D8D5F6E}" type="pres">
      <dgm:prSet presAssocID="{0EEB5B4C-C4DA-4511-A435-822B0D78B8F6}" presName="sibTrans" presStyleLbl="sibTrans2D1" presStyleIdx="1" presStyleCnt="2" custFlipHor="1" custScaleX="141484"/>
      <dgm:spPr/>
      <dgm:t>
        <a:bodyPr/>
        <a:lstStyle/>
        <a:p>
          <a:endParaRPr lang="et-EE"/>
        </a:p>
      </dgm:t>
    </dgm:pt>
    <dgm:pt modelId="{C3410820-2294-4638-9A5F-56308B875A9A}" type="pres">
      <dgm:prSet presAssocID="{0EEB5B4C-C4DA-4511-A435-822B0D78B8F6}" presName="connectorText" presStyleLbl="sibTrans2D1" presStyleIdx="1" presStyleCnt="2"/>
      <dgm:spPr/>
      <dgm:t>
        <a:bodyPr/>
        <a:lstStyle/>
        <a:p>
          <a:endParaRPr lang="et-EE"/>
        </a:p>
      </dgm:t>
    </dgm:pt>
    <dgm:pt modelId="{84106E7A-19B6-4AF0-8B24-41496432A054}" type="pres">
      <dgm:prSet presAssocID="{CE457286-CFFA-422A-9BAF-83921B40B647}" presName="node" presStyleLbl="node1" presStyleIdx="2" presStyleCnt="3" custLinFactX="-100000" custLinFactNeighborX="-141177" custLinFactNeighborY="1404">
        <dgm:presLayoutVars>
          <dgm:bulletEnabled val="1"/>
        </dgm:presLayoutVars>
      </dgm:prSet>
      <dgm:spPr/>
      <dgm:t>
        <a:bodyPr/>
        <a:lstStyle/>
        <a:p>
          <a:endParaRPr lang="et-EE"/>
        </a:p>
      </dgm:t>
    </dgm:pt>
  </dgm:ptLst>
  <dgm:cxnLst>
    <dgm:cxn modelId="{3C7A80BE-BC29-4185-A262-DDC738233817}" type="presOf" srcId="{CE457286-CFFA-422A-9BAF-83921B40B647}" destId="{84106E7A-19B6-4AF0-8B24-41496432A054}" srcOrd="0" destOrd="0" presId="urn:microsoft.com/office/officeart/2005/8/layout/process1"/>
    <dgm:cxn modelId="{B1386044-3E3D-4D69-916F-89654E19B80E}" type="presOf" srcId="{CDD5ED3E-112E-41D7-8E60-D0EACDEF3D01}" destId="{57ED9B04-B9C4-4F2D-8723-2AC0925E0CFF}" srcOrd="0" destOrd="0" presId="urn:microsoft.com/office/officeart/2005/8/layout/process1"/>
    <dgm:cxn modelId="{DE60E6E7-8AB8-49DB-82D4-2BBA7E190D73}" srcId="{AD3A6183-AAC6-44AD-A0D7-23FC1CF2A06A}" destId="{CDD5ED3E-112E-41D7-8E60-D0EACDEF3D01}" srcOrd="0" destOrd="0" parTransId="{EE3F55FE-77E8-4C4B-B76A-BE852617D2A3}" sibTransId="{542CD712-AA8D-4FBC-8A93-8DD25C8F9E61}"/>
    <dgm:cxn modelId="{090F81B7-04D7-4117-9194-864FD4E9F83D}" srcId="{AD3A6183-AAC6-44AD-A0D7-23FC1CF2A06A}" destId="{CE457286-CFFA-422A-9BAF-83921B40B647}" srcOrd="2" destOrd="0" parTransId="{415C877C-C043-4423-A5FE-1FAFE08F6CFB}" sibTransId="{2C99E8D9-BD15-4D87-9557-A33924E1FEFE}"/>
    <dgm:cxn modelId="{3EE702C4-E850-4EC7-8C0E-7B7E576EB1DE}" type="presOf" srcId="{AD3A6183-AAC6-44AD-A0D7-23FC1CF2A06A}" destId="{6C2077B1-ADE6-4D03-BD3C-C8163C5E53DF}" srcOrd="0" destOrd="0" presId="urn:microsoft.com/office/officeart/2005/8/layout/process1"/>
    <dgm:cxn modelId="{F9F6CFD7-9BEA-4CB2-ACF2-56E8D3256CC7}" type="presOf" srcId="{2D60C27F-FDAB-4D19-8C57-4C58724EB5DC}" destId="{6859BD34-429C-4041-92C1-3AB83B88B1E2}" srcOrd="0" destOrd="0" presId="urn:microsoft.com/office/officeart/2005/8/layout/process1"/>
    <dgm:cxn modelId="{83222BF6-4C4A-48D2-9310-33F91F0EDF32}" type="presOf" srcId="{0EEB5B4C-C4DA-4511-A435-822B0D78B8F6}" destId="{C3410820-2294-4638-9A5F-56308B875A9A}" srcOrd="1" destOrd="0" presId="urn:microsoft.com/office/officeart/2005/8/layout/process1"/>
    <dgm:cxn modelId="{16A1D97B-81E0-489C-8E51-DE1E46020947}" type="presOf" srcId="{0EEB5B4C-C4DA-4511-A435-822B0D78B8F6}" destId="{EA9F86E8-27DA-4A3C-A3EB-3CA96D8D5F6E}" srcOrd="0" destOrd="0" presId="urn:microsoft.com/office/officeart/2005/8/layout/process1"/>
    <dgm:cxn modelId="{D7544419-0C08-4204-95A6-66A08EB0C279}" type="presOf" srcId="{542CD712-AA8D-4FBC-8A93-8DD25C8F9E61}" destId="{A7FF19CC-4F5A-4AF7-AAEC-3AA39E980E3B}" srcOrd="0" destOrd="0" presId="urn:microsoft.com/office/officeart/2005/8/layout/process1"/>
    <dgm:cxn modelId="{8E964942-A934-4D69-903A-C320766259D2}" srcId="{AD3A6183-AAC6-44AD-A0D7-23FC1CF2A06A}" destId="{2D60C27F-FDAB-4D19-8C57-4C58724EB5DC}" srcOrd="1" destOrd="0" parTransId="{B60F8A74-FAE9-434C-AE46-549E98195538}" sibTransId="{0EEB5B4C-C4DA-4511-A435-822B0D78B8F6}"/>
    <dgm:cxn modelId="{7CD67E14-D388-4BA8-BC08-A3A3D49EE388}" type="presOf" srcId="{542CD712-AA8D-4FBC-8A93-8DD25C8F9E61}" destId="{8197E070-9386-45ED-8B47-6302C3D78A17}" srcOrd="1" destOrd="0" presId="urn:microsoft.com/office/officeart/2005/8/layout/process1"/>
    <dgm:cxn modelId="{D2D44FB4-B762-442D-9136-648ABCA9CB15}" type="presParOf" srcId="{6C2077B1-ADE6-4D03-BD3C-C8163C5E53DF}" destId="{57ED9B04-B9C4-4F2D-8723-2AC0925E0CFF}" srcOrd="0" destOrd="0" presId="urn:microsoft.com/office/officeart/2005/8/layout/process1"/>
    <dgm:cxn modelId="{87DAFE1E-6E3C-4A4E-B4A9-1B50E0DA38EF}" type="presParOf" srcId="{6C2077B1-ADE6-4D03-BD3C-C8163C5E53DF}" destId="{A7FF19CC-4F5A-4AF7-AAEC-3AA39E980E3B}" srcOrd="1" destOrd="0" presId="urn:microsoft.com/office/officeart/2005/8/layout/process1"/>
    <dgm:cxn modelId="{075357CD-F4D7-4676-A337-24519092BE61}" type="presParOf" srcId="{A7FF19CC-4F5A-4AF7-AAEC-3AA39E980E3B}" destId="{8197E070-9386-45ED-8B47-6302C3D78A17}" srcOrd="0" destOrd="0" presId="urn:microsoft.com/office/officeart/2005/8/layout/process1"/>
    <dgm:cxn modelId="{60EB1EBB-47ED-40E1-83B2-70F27E543BF0}" type="presParOf" srcId="{6C2077B1-ADE6-4D03-BD3C-C8163C5E53DF}" destId="{6859BD34-429C-4041-92C1-3AB83B88B1E2}" srcOrd="2" destOrd="0" presId="urn:microsoft.com/office/officeart/2005/8/layout/process1"/>
    <dgm:cxn modelId="{26D7A155-B78A-4A83-B5A1-856F1FCC4FA8}" type="presParOf" srcId="{6C2077B1-ADE6-4D03-BD3C-C8163C5E53DF}" destId="{EA9F86E8-27DA-4A3C-A3EB-3CA96D8D5F6E}" srcOrd="3" destOrd="0" presId="urn:microsoft.com/office/officeart/2005/8/layout/process1"/>
    <dgm:cxn modelId="{78E3A2E7-57D3-4091-9B00-D5F40851EE03}" type="presParOf" srcId="{EA9F86E8-27DA-4A3C-A3EB-3CA96D8D5F6E}" destId="{C3410820-2294-4638-9A5F-56308B875A9A}" srcOrd="0" destOrd="0" presId="urn:microsoft.com/office/officeart/2005/8/layout/process1"/>
    <dgm:cxn modelId="{4974C495-BEE7-47FF-BFD9-D0D07CD0E181}" type="presParOf" srcId="{6C2077B1-ADE6-4D03-BD3C-C8163C5E53DF}" destId="{84106E7A-19B6-4AF0-8B24-41496432A054}"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D9B04-B9C4-4F2D-8723-2AC0925E0CFF}">
      <dsp:nvSpPr>
        <dsp:cNvPr id="0" name=""/>
        <dsp:cNvSpPr/>
      </dsp:nvSpPr>
      <dsp:spPr>
        <a:xfrm>
          <a:off x="243148" y="0"/>
          <a:ext cx="2832459" cy="4587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t-EE" sz="1600" kern="1200" baseline="0" dirty="0" smtClean="0">
              <a:solidFill>
                <a:schemeClr val="tx1"/>
              </a:solidFill>
            </a:rPr>
            <a:t>ÕD /NANDA</a:t>
          </a:r>
        </a:p>
        <a:p>
          <a:pPr lvl="0" algn="ctr" defTabSz="711200">
            <a:lnSpc>
              <a:spcPct val="90000"/>
            </a:lnSpc>
            <a:spcBef>
              <a:spcPct val="0"/>
            </a:spcBef>
            <a:spcAft>
              <a:spcPct val="35000"/>
            </a:spcAft>
          </a:pPr>
          <a:r>
            <a:rPr lang="et-EE" sz="1600" kern="1200" baseline="0" dirty="0" smtClean="0">
              <a:solidFill>
                <a:schemeClr val="tx1"/>
              </a:solidFill>
            </a:rPr>
            <a:t>- Vähene vedelikukogus (00027)</a:t>
          </a:r>
        </a:p>
        <a:p>
          <a:pPr lvl="0" algn="ctr" defTabSz="711200">
            <a:lnSpc>
              <a:spcPct val="90000"/>
            </a:lnSpc>
            <a:spcBef>
              <a:spcPct val="0"/>
            </a:spcBef>
            <a:spcAft>
              <a:spcPct val="35000"/>
            </a:spcAft>
          </a:pPr>
          <a:r>
            <a:rPr lang="et-EE" sz="1600" kern="1200" baseline="0" dirty="0" smtClean="0">
              <a:solidFill>
                <a:schemeClr val="tx1"/>
              </a:solidFill>
            </a:rPr>
            <a:t>- Infektsiooni risk (00004) </a:t>
          </a:r>
        </a:p>
        <a:p>
          <a:pPr lvl="0" algn="ctr" defTabSz="711200">
            <a:lnSpc>
              <a:spcPct val="90000"/>
            </a:lnSpc>
            <a:spcBef>
              <a:spcPct val="0"/>
            </a:spcBef>
            <a:spcAft>
              <a:spcPct val="35000"/>
            </a:spcAft>
          </a:pPr>
          <a:r>
            <a:rPr lang="et-EE" sz="1600" kern="1200" baseline="0" dirty="0" smtClean="0">
              <a:solidFill>
                <a:schemeClr val="tx1"/>
              </a:solidFill>
            </a:rPr>
            <a:t>- Akuutne valu (00132) </a:t>
          </a:r>
        </a:p>
        <a:p>
          <a:pPr lvl="0" algn="ctr" defTabSz="711200">
            <a:lnSpc>
              <a:spcPct val="90000"/>
            </a:lnSpc>
            <a:spcBef>
              <a:spcPct val="0"/>
            </a:spcBef>
            <a:spcAft>
              <a:spcPct val="35000"/>
            </a:spcAft>
          </a:pPr>
          <a:endParaRPr lang="et-EE" sz="1600" kern="1200" baseline="0" dirty="0"/>
        </a:p>
      </dsp:txBody>
      <dsp:txXfrm>
        <a:off x="326108" y="82960"/>
        <a:ext cx="2666539" cy="4421463"/>
      </dsp:txXfrm>
    </dsp:sp>
    <dsp:sp modelId="{A7FF19CC-4F5A-4AF7-AAEC-3AA39E980E3B}">
      <dsp:nvSpPr>
        <dsp:cNvPr id="0" name=""/>
        <dsp:cNvSpPr/>
      </dsp:nvSpPr>
      <dsp:spPr>
        <a:xfrm rot="16408">
          <a:off x="3365205" y="1970465"/>
          <a:ext cx="502024" cy="7024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t-EE" sz="3000" kern="1200"/>
        </a:p>
      </dsp:txBody>
      <dsp:txXfrm>
        <a:off x="3365206" y="2110596"/>
        <a:ext cx="351417" cy="421469"/>
      </dsp:txXfrm>
    </dsp:sp>
    <dsp:sp modelId="{6859BD34-429C-4041-92C1-3AB83B88B1E2}">
      <dsp:nvSpPr>
        <dsp:cNvPr id="0" name=""/>
        <dsp:cNvSpPr/>
      </dsp:nvSpPr>
      <dsp:spPr>
        <a:xfrm>
          <a:off x="7584174" y="35037"/>
          <a:ext cx="2832459" cy="4587383"/>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t-EE" sz="1600" kern="1200" dirty="0" smtClean="0">
              <a:solidFill>
                <a:schemeClr val="tx1"/>
              </a:solidFill>
            </a:rPr>
            <a:t>ÕSK/NIC</a:t>
          </a:r>
        </a:p>
        <a:p>
          <a:pPr lvl="0" algn="ctr" defTabSz="711200">
            <a:lnSpc>
              <a:spcPct val="90000"/>
            </a:lnSpc>
            <a:spcBef>
              <a:spcPct val="0"/>
            </a:spcBef>
            <a:spcAft>
              <a:spcPct val="35000"/>
            </a:spcAft>
          </a:pPr>
          <a:r>
            <a:rPr lang="et-EE" sz="1600" kern="1200" dirty="0" smtClean="0">
              <a:solidFill>
                <a:schemeClr val="tx1"/>
              </a:solidFill>
            </a:rPr>
            <a:t>- Jälgi </a:t>
          </a:r>
          <a:r>
            <a:rPr lang="et-EE" sz="1600" kern="1200" dirty="0" err="1" smtClean="0">
              <a:solidFill>
                <a:schemeClr val="tx1"/>
              </a:solidFill>
            </a:rPr>
            <a:t>hüpovoleemia</a:t>
          </a:r>
          <a:r>
            <a:rPr lang="et-EE" sz="1600" kern="1200" dirty="0" smtClean="0">
              <a:solidFill>
                <a:schemeClr val="tx1"/>
              </a:solidFill>
            </a:rPr>
            <a:t> tunnused (4180)</a:t>
          </a:r>
        </a:p>
        <a:p>
          <a:pPr lvl="0" algn="ctr" defTabSz="711200">
            <a:lnSpc>
              <a:spcPct val="90000"/>
            </a:lnSpc>
            <a:spcBef>
              <a:spcPct val="0"/>
            </a:spcBef>
            <a:spcAft>
              <a:spcPct val="35000"/>
            </a:spcAft>
          </a:pPr>
          <a:r>
            <a:rPr lang="et-EE" sz="1600" kern="1200" dirty="0" smtClean="0">
              <a:solidFill>
                <a:schemeClr val="tx1"/>
              </a:solidFill>
            </a:rPr>
            <a:t>- Jälgi </a:t>
          </a:r>
          <a:r>
            <a:rPr lang="et-EE" sz="1600" kern="1200" dirty="0" err="1" smtClean="0">
              <a:solidFill>
                <a:schemeClr val="tx1"/>
              </a:solidFill>
            </a:rPr>
            <a:t>hemodünaamikat</a:t>
          </a:r>
          <a:r>
            <a:rPr lang="et-EE" sz="1600" kern="1200" dirty="0" smtClean="0">
              <a:solidFill>
                <a:schemeClr val="tx1"/>
              </a:solidFill>
            </a:rPr>
            <a:t> /RR, pulss, hingamissagedust, </a:t>
          </a:r>
          <a:r>
            <a:rPr lang="et-EE" sz="1600" kern="1200" dirty="0" err="1" smtClean="0">
              <a:solidFill>
                <a:schemeClr val="tx1"/>
              </a:solidFill>
            </a:rPr>
            <a:t>saturatsiooni</a:t>
          </a:r>
          <a:r>
            <a:rPr lang="et-EE" sz="1600" kern="1200" dirty="0" smtClean="0">
              <a:solidFill>
                <a:schemeClr val="tx1"/>
              </a:solidFill>
            </a:rPr>
            <a:t>/ </a:t>
          </a:r>
        </a:p>
        <a:p>
          <a:pPr lvl="0" algn="ctr" defTabSz="711200">
            <a:lnSpc>
              <a:spcPct val="90000"/>
            </a:lnSpc>
            <a:spcBef>
              <a:spcPct val="0"/>
            </a:spcBef>
            <a:spcAft>
              <a:spcPct val="35000"/>
            </a:spcAft>
          </a:pPr>
          <a:r>
            <a:rPr lang="et-EE" sz="1600" kern="1200" dirty="0" smtClean="0">
              <a:solidFill>
                <a:schemeClr val="tx1"/>
              </a:solidFill>
            </a:rPr>
            <a:t>- Jälgi diureesi iga 8 järgi (0590)</a:t>
          </a:r>
        </a:p>
        <a:p>
          <a:pPr lvl="0" algn="ctr" defTabSz="711200">
            <a:lnSpc>
              <a:spcPct val="90000"/>
            </a:lnSpc>
            <a:spcBef>
              <a:spcPct val="0"/>
            </a:spcBef>
            <a:spcAft>
              <a:spcPct val="35000"/>
            </a:spcAft>
          </a:pPr>
          <a:r>
            <a:rPr lang="et-EE" sz="1600" kern="1200" dirty="0" smtClean="0">
              <a:solidFill>
                <a:schemeClr val="tx1"/>
              </a:solidFill>
            </a:rPr>
            <a:t>- Jälgi uriinivärvust</a:t>
          </a:r>
        </a:p>
        <a:p>
          <a:pPr lvl="0" algn="ctr" defTabSz="711200">
            <a:lnSpc>
              <a:spcPct val="90000"/>
            </a:lnSpc>
            <a:spcBef>
              <a:spcPct val="0"/>
            </a:spcBef>
            <a:spcAft>
              <a:spcPct val="35000"/>
            </a:spcAft>
          </a:pPr>
          <a:r>
            <a:rPr lang="et-EE" sz="1600" kern="1200" dirty="0" smtClean="0">
              <a:solidFill>
                <a:schemeClr val="tx1"/>
              </a:solidFill>
            </a:rPr>
            <a:t>-  Patsiendi </a:t>
          </a:r>
          <a:r>
            <a:rPr lang="et-EE" sz="1600" kern="1200" dirty="0" err="1" smtClean="0">
              <a:solidFill>
                <a:schemeClr val="tx1"/>
              </a:solidFill>
            </a:rPr>
            <a:t>enesehooldus</a:t>
          </a:r>
          <a:endParaRPr lang="et-EE" sz="1600" kern="1200" dirty="0" smtClean="0">
            <a:solidFill>
              <a:schemeClr val="tx1"/>
            </a:solidFill>
          </a:endParaRPr>
        </a:p>
        <a:p>
          <a:pPr lvl="0" algn="ctr" defTabSz="711200">
            <a:lnSpc>
              <a:spcPct val="90000"/>
            </a:lnSpc>
            <a:spcBef>
              <a:spcPct val="0"/>
            </a:spcBef>
            <a:spcAft>
              <a:spcPct val="35000"/>
            </a:spcAft>
          </a:pPr>
          <a:r>
            <a:rPr lang="et-EE" sz="1600" kern="1200" dirty="0" smtClean="0">
              <a:solidFill>
                <a:schemeClr val="tx1"/>
              </a:solidFill>
            </a:rPr>
            <a:t>- Haavahooldus</a:t>
          </a:r>
        </a:p>
        <a:p>
          <a:pPr lvl="0" algn="ctr" defTabSz="711200">
            <a:lnSpc>
              <a:spcPct val="90000"/>
            </a:lnSpc>
            <a:spcBef>
              <a:spcPct val="0"/>
            </a:spcBef>
            <a:spcAft>
              <a:spcPct val="35000"/>
            </a:spcAft>
          </a:pPr>
          <a:r>
            <a:rPr lang="et-EE" sz="1600" kern="1200" dirty="0" smtClean="0">
              <a:solidFill>
                <a:schemeClr val="tx1"/>
              </a:solidFill>
            </a:rPr>
            <a:t>- Ägeda valu mõõtmine ja käsitlemine</a:t>
          </a:r>
        </a:p>
        <a:p>
          <a:pPr lvl="0" algn="ctr" defTabSz="711200">
            <a:lnSpc>
              <a:spcPct val="90000"/>
            </a:lnSpc>
            <a:spcBef>
              <a:spcPct val="0"/>
            </a:spcBef>
            <a:spcAft>
              <a:spcPct val="35000"/>
            </a:spcAft>
          </a:pPr>
          <a:r>
            <a:rPr lang="et-EE" sz="1600" kern="1200" dirty="0" smtClean="0">
              <a:solidFill>
                <a:schemeClr val="tx1"/>
              </a:solidFill>
            </a:rPr>
            <a:t>- </a:t>
          </a:r>
          <a:r>
            <a:rPr lang="et-EE" sz="1600" kern="1200" dirty="0" err="1" smtClean="0">
              <a:solidFill>
                <a:schemeClr val="tx1"/>
              </a:solidFill>
            </a:rPr>
            <a:t>Perioperatiivse</a:t>
          </a:r>
          <a:r>
            <a:rPr lang="et-EE" sz="1600" kern="1200" dirty="0" smtClean="0">
              <a:solidFill>
                <a:schemeClr val="tx1"/>
              </a:solidFill>
            </a:rPr>
            <a:t> perioodi patsiendiõpetus</a:t>
          </a:r>
        </a:p>
        <a:p>
          <a:pPr lvl="0" algn="ctr" defTabSz="711200">
            <a:lnSpc>
              <a:spcPct val="90000"/>
            </a:lnSpc>
            <a:spcBef>
              <a:spcPct val="0"/>
            </a:spcBef>
            <a:spcAft>
              <a:spcPct val="35000"/>
            </a:spcAft>
          </a:pPr>
          <a:endParaRPr lang="et-EE" sz="1200" kern="1200" dirty="0"/>
        </a:p>
      </dsp:txBody>
      <dsp:txXfrm>
        <a:off x="7667134" y="117997"/>
        <a:ext cx="2666539" cy="4421463"/>
      </dsp:txXfrm>
    </dsp:sp>
    <dsp:sp modelId="{EA9F86E8-27DA-4A3C-A3EB-3CA96D8D5F6E}">
      <dsp:nvSpPr>
        <dsp:cNvPr id="0" name=""/>
        <dsp:cNvSpPr/>
      </dsp:nvSpPr>
      <dsp:spPr>
        <a:xfrm rot="10800000" flipH="1">
          <a:off x="6895067" y="1977504"/>
          <a:ext cx="580648" cy="7024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t-EE" sz="3000" kern="1200"/>
        </a:p>
      </dsp:txBody>
      <dsp:txXfrm rot="10800000">
        <a:off x="6895067" y="2117994"/>
        <a:ext cx="406454" cy="421469"/>
      </dsp:txXfrm>
    </dsp:sp>
    <dsp:sp modelId="{84106E7A-19B6-4AF0-8B24-41496432A054}">
      <dsp:nvSpPr>
        <dsp:cNvPr id="0" name=""/>
        <dsp:cNvSpPr/>
      </dsp:nvSpPr>
      <dsp:spPr>
        <a:xfrm>
          <a:off x="3977378" y="35037"/>
          <a:ext cx="2832459" cy="4587383"/>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t-EE" sz="1600" kern="1200" baseline="0" dirty="0" smtClean="0">
              <a:solidFill>
                <a:schemeClr val="tx1"/>
              </a:solidFill>
            </a:rPr>
            <a:t>ÕTK/NOC</a:t>
          </a:r>
        </a:p>
        <a:p>
          <a:pPr lvl="0" algn="ctr" defTabSz="711200">
            <a:lnSpc>
              <a:spcPct val="90000"/>
            </a:lnSpc>
            <a:spcBef>
              <a:spcPct val="0"/>
            </a:spcBef>
            <a:spcAft>
              <a:spcPct val="35000"/>
            </a:spcAft>
          </a:pPr>
          <a:r>
            <a:rPr lang="et-EE" sz="1600" kern="1200" baseline="0" dirty="0" smtClean="0">
              <a:solidFill>
                <a:schemeClr val="tx1"/>
              </a:solidFill>
            </a:rPr>
            <a:t>- Diurees 30 ml/t </a:t>
          </a:r>
          <a:r>
            <a:rPr lang="et-EE" sz="1600" kern="1200" dirty="0" smtClean="0">
              <a:solidFill>
                <a:schemeClr val="tx1"/>
              </a:solidFill>
            </a:rPr>
            <a:t>(0503)</a:t>
          </a:r>
          <a:endParaRPr lang="et-EE" sz="1600" kern="1200" baseline="0" dirty="0" smtClean="0">
            <a:solidFill>
              <a:schemeClr val="tx1"/>
            </a:solidFill>
          </a:endParaRPr>
        </a:p>
        <a:p>
          <a:pPr lvl="0" algn="ctr" defTabSz="711200">
            <a:lnSpc>
              <a:spcPct val="90000"/>
            </a:lnSpc>
            <a:spcBef>
              <a:spcPct val="0"/>
            </a:spcBef>
            <a:spcAft>
              <a:spcPct val="35000"/>
            </a:spcAft>
          </a:pPr>
          <a:r>
            <a:rPr lang="et-EE" sz="1600" kern="1200" baseline="0" dirty="0" smtClean="0">
              <a:solidFill>
                <a:schemeClr val="tx1"/>
              </a:solidFill>
            </a:rPr>
            <a:t>- RR, pulss ja kehatemperatuur normipiires </a:t>
          </a:r>
          <a:r>
            <a:rPr lang="et-EE" sz="1600" kern="1200" dirty="0" smtClean="0">
              <a:solidFill>
                <a:schemeClr val="tx1"/>
              </a:solidFill>
            </a:rPr>
            <a:t>(0401)</a:t>
          </a:r>
          <a:endParaRPr lang="et-EE" sz="1600" kern="1200" baseline="0" dirty="0" smtClean="0">
            <a:solidFill>
              <a:schemeClr val="tx1"/>
            </a:solidFill>
          </a:endParaRPr>
        </a:p>
        <a:p>
          <a:pPr lvl="0" algn="ctr" defTabSz="711200">
            <a:lnSpc>
              <a:spcPct val="90000"/>
            </a:lnSpc>
            <a:spcBef>
              <a:spcPct val="0"/>
            </a:spcBef>
            <a:spcAft>
              <a:spcPct val="35000"/>
            </a:spcAft>
          </a:pPr>
          <a:r>
            <a:rPr lang="et-EE" sz="1600" kern="1200" baseline="0" dirty="0" smtClean="0">
              <a:solidFill>
                <a:schemeClr val="tx1"/>
              </a:solidFill>
            </a:rPr>
            <a:t>- Nahk elastne</a:t>
          </a:r>
        </a:p>
        <a:p>
          <a:pPr lvl="0" algn="ctr" defTabSz="711200">
            <a:lnSpc>
              <a:spcPct val="90000"/>
            </a:lnSpc>
            <a:spcBef>
              <a:spcPct val="0"/>
            </a:spcBef>
            <a:spcAft>
              <a:spcPct val="35000"/>
            </a:spcAft>
          </a:pPr>
          <a:r>
            <a:rPr lang="et-EE" sz="1600" kern="1200" baseline="0" dirty="0" smtClean="0">
              <a:solidFill>
                <a:schemeClr val="tx1"/>
              </a:solidFill>
            </a:rPr>
            <a:t>- Kontaktne, adekvaatne (orienteerub kohas, ajas)</a:t>
          </a:r>
        </a:p>
        <a:p>
          <a:pPr lvl="0" algn="ctr" defTabSz="711200">
            <a:lnSpc>
              <a:spcPct val="90000"/>
            </a:lnSpc>
            <a:spcBef>
              <a:spcPct val="0"/>
            </a:spcBef>
            <a:spcAft>
              <a:spcPct val="35000"/>
            </a:spcAft>
          </a:pPr>
          <a:r>
            <a:rPr lang="et-EE" sz="1600" kern="1200" baseline="0" dirty="0" smtClean="0">
              <a:solidFill>
                <a:schemeClr val="tx1"/>
              </a:solidFill>
            </a:rPr>
            <a:t>-  Post op haav korras</a:t>
          </a:r>
        </a:p>
        <a:p>
          <a:pPr lvl="0" algn="ctr" defTabSz="711200">
            <a:lnSpc>
              <a:spcPct val="90000"/>
            </a:lnSpc>
            <a:spcBef>
              <a:spcPct val="0"/>
            </a:spcBef>
            <a:spcAft>
              <a:spcPct val="35000"/>
            </a:spcAft>
          </a:pPr>
          <a:r>
            <a:rPr lang="et-EE" sz="1600" kern="1200" baseline="0" dirty="0" smtClean="0">
              <a:solidFill>
                <a:schemeClr val="tx1"/>
              </a:solidFill>
            </a:rPr>
            <a:t>- Patsient valuvaba</a:t>
          </a:r>
        </a:p>
        <a:p>
          <a:pPr lvl="0" algn="ctr" defTabSz="711200">
            <a:lnSpc>
              <a:spcPct val="90000"/>
            </a:lnSpc>
            <a:spcBef>
              <a:spcPct val="0"/>
            </a:spcBef>
            <a:spcAft>
              <a:spcPct val="35000"/>
            </a:spcAft>
          </a:pPr>
          <a:endParaRPr lang="et-EE" sz="1200" kern="1200" baseline="0" dirty="0">
            <a:solidFill>
              <a:schemeClr val="tx1"/>
            </a:solidFill>
          </a:endParaRPr>
        </a:p>
      </dsp:txBody>
      <dsp:txXfrm>
        <a:off x="4060338" y="117997"/>
        <a:ext cx="2666539" cy="44214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271F-56E6-464D-A3E0-A4BDDB9764AD}" type="datetimeFigureOut">
              <a:rPr lang="ru-RU" smtClean="0"/>
              <a:t>17.11.2016</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5A124-B25C-4174-A2B7-6E18A7908C9B}" type="slidenum">
              <a:rPr lang="ru-RU" smtClean="0"/>
              <a:t>‹#›</a:t>
            </a:fld>
            <a:endParaRPr lang="ru-RU"/>
          </a:p>
        </p:txBody>
      </p:sp>
    </p:spTree>
    <p:extLst>
      <p:ext uri="{BB962C8B-B14F-4D97-AF65-F5344CB8AC3E}">
        <p14:creationId xmlns:p14="http://schemas.microsoft.com/office/powerpoint/2010/main" val="357389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C55A124-B25C-4174-A2B7-6E18A7908C9B}" type="slidenum">
              <a:rPr lang="ru-RU" smtClean="0"/>
              <a:t>1</a:t>
            </a:fld>
            <a:endParaRPr lang="ru-RU"/>
          </a:p>
        </p:txBody>
      </p:sp>
    </p:spTree>
    <p:extLst>
      <p:ext uri="{BB962C8B-B14F-4D97-AF65-F5344CB8AC3E}">
        <p14:creationId xmlns:p14="http://schemas.microsoft.com/office/powerpoint/2010/main" val="136174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C55A124-B25C-4174-A2B7-6E18A7908C9B}" type="slidenum">
              <a:rPr lang="ru-RU" smtClean="0"/>
              <a:t>3</a:t>
            </a:fld>
            <a:endParaRPr lang="ru-RU"/>
          </a:p>
        </p:txBody>
      </p:sp>
    </p:spTree>
    <p:extLst>
      <p:ext uri="{BB962C8B-B14F-4D97-AF65-F5344CB8AC3E}">
        <p14:creationId xmlns:p14="http://schemas.microsoft.com/office/powerpoint/2010/main" val="105554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i="0" kern="1200" dirty="0" smtClean="0">
                <a:solidFill>
                  <a:schemeClr val="tx1"/>
                </a:solidFill>
                <a:effectLst/>
                <a:latin typeface="+mn-lt"/>
                <a:ea typeface="+mn-ea"/>
                <a:cs typeface="+mn-cs"/>
              </a:rPr>
              <a:t>Õendusjuhid kannavad vastutust mitmesuguste nõuete, juhiste ja strateegiate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järgimise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eest.</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Viimasel</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kahekümnel</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aastal</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aset leidnud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suure</a:t>
            </a:r>
            <a:r>
              <a:rPr lang="et-EE" sz="1200" i="0" kern="1200" baseline="0" dirty="0" smtClean="0">
                <a:solidFill>
                  <a:schemeClr val="tx1"/>
                </a:solidFill>
                <a:effectLst/>
                <a:latin typeface="+mn-lt"/>
                <a:ea typeface="+mn-ea"/>
                <a:cs typeface="+mn-cs"/>
              </a:rPr>
              <a:t>d </a:t>
            </a:r>
            <a:r>
              <a:rPr lang="et-EE" sz="1200" i="0" kern="1200" dirty="0" smtClean="0">
                <a:solidFill>
                  <a:schemeClr val="tx1"/>
                </a:solidFill>
                <a:effectLst/>
                <a:latin typeface="+mn-lt"/>
                <a:ea typeface="+mn-ea"/>
                <a:cs typeface="+mn-cs"/>
              </a:rPr>
              <a:t>demograafilised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muutused –</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eakate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arvu</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kasv</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ja</a:t>
            </a:r>
            <a:r>
              <a:rPr lang="et-EE" sz="1200" i="0" kern="1200" baseline="0" dirty="0" smtClean="0">
                <a:solidFill>
                  <a:schemeClr val="tx1"/>
                </a:solidFill>
                <a:effectLst/>
                <a:latin typeface="+mn-lt"/>
                <a:ea typeface="+mn-ea"/>
                <a:cs typeface="+mn-cs"/>
              </a:rPr>
              <a:t> </a:t>
            </a:r>
            <a:r>
              <a:rPr lang="et-EE" sz="1200" i="0" kern="1200" dirty="0" err="1" smtClean="0">
                <a:solidFill>
                  <a:schemeClr val="tx1"/>
                </a:solidFill>
                <a:effectLst/>
                <a:latin typeface="+mn-lt"/>
                <a:ea typeface="+mn-ea"/>
                <a:cs typeface="+mn-cs"/>
              </a:rPr>
              <a:t>komorbiidsuse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sagenemine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on</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kaasa</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toonud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selle,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et</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 tervishoiuteenuste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 osutamisel</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ei keskenduta</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 enam</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 niivõrd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 üksiku</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 haigusjuhtumi ravile, kuivõrd </a:t>
            </a:r>
            <a:r>
              <a:rPr lang="et-EE" sz="1200" i="0" kern="1200" dirty="0" err="1" smtClean="0">
                <a:solidFill>
                  <a:schemeClr val="tx1"/>
                </a:solidFill>
                <a:effectLst/>
                <a:latin typeface="+mn-lt"/>
                <a:ea typeface="+mn-ea"/>
                <a:cs typeface="+mn-cs"/>
              </a:rPr>
              <a:t>tervisedendusele</a:t>
            </a:r>
            <a:r>
              <a:rPr lang="et-EE" sz="1200" i="0" kern="1200" dirty="0" smtClean="0">
                <a:solidFill>
                  <a:schemeClr val="tx1"/>
                </a:solidFill>
                <a:effectLst/>
                <a:latin typeface="+mn-lt"/>
                <a:ea typeface="+mn-ea"/>
                <a:cs typeface="+mn-cs"/>
              </a:rPr>
              <a:t> / haiguste ennetamisele. Muutus</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toimub</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samal</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ajal</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ühe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laastavaima</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ülemaailmse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majanduskriisiga.</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See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paneb</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lisakoorma</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tervishoiusüsteemile,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mis</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niigi</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kulutustega</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vaevu</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toime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tuleb.</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Lisaks</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eelkirjeldatud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raskustele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napib</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õdesid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ning</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nende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keskmise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vanuse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tõus</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tõotab</a:t>
            </a:r>
            <a:r>
              <a:rPr lang="et-EE" sz="1200" i="0" kern="1200" baseline="0" dirty="0" smtClean="0">
                <a:solidFill>
                  <a:schemeClr val="tx1"/>
                </a:solidFill>
                <a:effectLst/>
                <a:latin typeface="+mn-lt"/>
                <a:ea typeface="+mn-ea"/>
                <a:cs typeface="+mn-cs"/>
              </a:rPr>
              <a:t>  </a:t>
            </a:r>
            <a:r>
              <a:rPr lang="et-EE" sz="1200" i="0" kern="1200" dirty="0" err="1" smtClean="0">
                <a:solidFill>
                  <a:schemeClr val="tx1"/>
                </a:solidFill>
                <a:effectLst/>
                <a:latin typeface="+mn-lt"/>
                <a:ea typeface="+mn-ea"/>
                <a:cs typeface="+mn-cs"/>
              </a:rPr>
              <a:t>lähikümnendil</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 olukorra</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 halvenemist</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 kogu</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 maailmas</a:t>
            </a:r>
            <a:r>
              <a:rPr lang="et-EE" sz="1200" i="0" kern="1200" baseline="0" dirty="0" smtClean="0">
                <a:solidFill>
                  <a:schemeClr val="tx1"/>
                </a:solidFill>
                <a:effectLst/>
                <a:latin typeface="+mn-lt"/>
                <a:ea typeface="+mn-ea"/>
                <a:cs typeface="+mn-cs"/>
              </a:rPr>
              <a:t>.</a:t>
            </a:r>
          </a:p>
          <a:p>
            <a:r>
              <a:rPr lang="et-EE" sz="1200" i="0" kern="1200" dirty="0" smtClean="0">
                <a:solidFill>
                  <a:schemeClr val="tx1"/>
                </a:solidFill>
                <a:effectLst/>
                <a:latin typeface="+mn-lt"/>
                <a:ea typeface="+mn-ea"/>
                <a:cs typeface="+mn-cs"/>
              </a:rPr>
              <a:t/>
            </a:r>
            <a:br>
              <a:rPr lang="et-EE" sz="1200" i="0" kern="1200" dirty="0" smtClean="0">
                <a:solidFill>
                  <a:schemeClr val="tx1"/>
                </a:solidFill>
                <a:effectLst/>
                <a:latin typeface="+mn-lt"/>
                <a:ea typeface="+mn-ea"/>
                <a:cs typeface="+mn-cs"/>
              </a:rPr>
            </a:br>
            <a:r>
              <a:rPr lang="et-EE" sz="1200" i="0" kern="1200" dirty="0" smtClean="0">
                <a:solidFill>
                  <a:schemeClr val="tx1"/>
                </a:solidFill>
                <a:effectLst/>
                <a:latin typeface="+mn-lt"/>
                <a:ea typeface="+mn-ea"/>
                <a:cs typeface="+mn-cs"/>
              </a:rPr>
              <a:t>Sellised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arengusuunad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kujundavad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situatsiooni,</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kus</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õed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peavad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töötama</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veelgi</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tõhusamalt, </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näitamaks</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õendusabi</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mõju</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sust</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patsientide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tervisenäitajatele,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või</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riskima</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sellega,</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et</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neid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asendavad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vähe</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haritud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ja</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piiratud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oskustega</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töötajad,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kes</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lepivad</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madalama</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palgaga.</a:t>
            </a:r>
            <a:r>
              <a:rPr lang="et-EE" sz="1200" i="0" kern="1200" baseline="0" dirty="0" smtClean="0">
                <a:solidFill>
                  <a:schemeClr val="tx1"/>
                </a:solidFill>
                <a:effectLst/>
                <a:latin typeface="+mn-lt"/>
                <a:ea typeface="+mn-ea"/>
                <a:cs typeface="+mn-cs"/>
              </a:rPr>
              <a:t> </a:t>
            </a:r>
            <a:r>
              <a:rPr lang="et-EE" sz="1200" i="0" kern="1200" dirty="0" smtClean="0">
                <a:solidFill>
                  <a:schemeClr val="tx1"/>
                </a:solidFill>
                <a:effectLst/>
                <a:latin typeface="+mn-lt"/>
                <a:ea typeface="+mn-ea"/>
                <a:cs typeface="+mn-cs"/>
              </a:rPr>
              <a:t/>
            </a:r>
            <a:br>
              <a:rPr lang="et-EE" sz="1200" i="0" kern="1200" dirty="0" smtClean="0">
                <a:solidFill>
                  <a:schemeClr val="tx1"/>
                </a:solidFill>
                <a:effectLst/>
                <a:latin typeface="+mn-lt"/>
                <a:ea typeface="+mn-ea"/>
                <a:cs typeface="+mn-cs"/>
              </a:rPr>
            </a:br>
            <a:endParaRPr lang="et-EE" dirty="0"/>
          </a:p>
        </p:txBody>
      </p:sp>
      <p:sp>
        <p:nvSpPr>
          <p:cNvPr id="4" name="Slide Number Placeholder 3"/>
          <p:cNvSpPr>
            <a:spLocks noGrp="1"/>
          </p:cNvSpPr>
          <p:nvPr>
            <p:ph type="sldNum" sz="quarter" idx="10"/>
          </p:nvPr>
        </p:nvSpPr>
        <p:spPr/>
        <p:txBody>
          <a:bodyPr/>
          <a:lstStyle/>
          <a:p>
            <a:fld id="{2C55A124-B25C-4174-A2B7-6E18A7908C9B}" type="slidenum">
              <a:rPr lang="ru-RU" smtClean="0"/>
              <a:t>6</a:t>
            </a:fld>
            <a:endParaRPr lang="ru-RU"/>
          </a:p>
        </p:txBody>
      </p:sp>
    </p:spTree>
    <p:extLst>
      <p:ext uri="{BB962C8B-B14F-4D97-AF65-F5344CB8AC3E}">
        <p14:creationId xmlns:p14="http://schemas.microsoft.com/office/powerpoint/2010/main" val="298486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Õendusteaduslike teadmiste avardamiseks on soovitatav uurimistöödes keskenduda  õendusabi  tõhususe  ja  tulukuse  põhimõtetele,  teguritele,  mis  mõjutavad üksikisikute, perede ja elanikkonna arusaamasid tervisest ja heaolust, ning tervishoiuteenustele (</a:t>
            </a:r>
            <a:r>
              <a:rPr lang="et-EE" sz="1200" kern="1200" dirty="0" err="1" smtClean="0">
                <a:solidFill>
                  <a:schemeClr val="tx1"/>
                </a:solidFill>
                <a:effectLst/>
                <a:latin typeface="+mn-lt"/>
                <a:ea typeface="+mn-ea"/>
                <a:cs typeface="+mn-cs"/>
              </a:rPr>
              <a:t>Evers</a:t>
            </a:r>
            <a:r>
              <a:rPr lang="et-EE" sz="1200" kern="1200" dirty="0" smtClean="0">
                <a:solidFill>
                  <a:schemeClr val="tx1"/>
                </a:solidFill>
                <a:effectLst/>
                <a:latin typeface="+mn-lt"/>
                <a:ea typeface="+mn-ea"/>
                <a:cs typeface="+mn-cs"/>
              </a:rPr>
              <a:t> 2003, </a:t>
            </a:r>
            <a:r>
              <a:rPr lang="et-EE" sz="1200" kern="1200" dirty="0" err="1" smtClean="0">
                <a:solidFill>
                  <a:schemeClr val="tx1"/>
                </a:solidFill>
                <a:effectLst/>
                <a:latin typeface="+mn-lt"/>
                <a:ea typeface="+mn-ea"/>
                <a:cs typeface="+mn-cs"/>
              </a:rPr>
              <a:t>Hinshaw</a:t>
            </a:r>
            <a:r>
              <a:rPr lang="et-EE" sz="1200" kern="1200" dirty="0" smtClean="0">
                <a:solidFill>
                  <a:schemeClr val="tx1"/>
                </a:solidFill>
                <a:effectLst/>
                <a:latin typeface="+mn-lt"/>
                <a:ea typeface="+mn-ea"/>
                <a:cs typeface="+mn-cs"/>
              </a:rPr>
              <a:t> 2000). Samad teemad on olulised õendusjuhtidele, kes peavad põhjendama vajadust kutseliste õdede järele kõigil tervishoiusüsteemi tasanditel, et hea seista patsiendi turvalisuse, </a:t>
            </a:r>
            <a:r>
              <a:rPr lang="et-EE" sz="1200" kern="1200" dirty="0" err="1" smtClean="0">
                <a:solidFill>
                  <a:schemeClr val="tx1"/>
                </a:solidFill>
                <a:effectLst/>
                <a:latin typeface="+mn-lt"/>
                <a:ea typeface="+mn-ea"/>
                <a:cs typeface="+mn-cs"/>
              </a:rPr>
              <a:t>tervisedenduse</a:t>
            </a:r>
            <a:r>
              <a:rPr lang="et-EE" sz="1200" kern="1200" dirty="0" smtClean="0">
                <a:solidFill>
                  <a:schemeClr val="tx1"/>
                </a:solidFill>
                <a:effectLst/>
                <a:latin typeface="+mn-lt"/>
                <a:ea typeface="+mn-ea"/>
                <a:cs typeface="+mn-cs"/>
              </a:rPr>
              <a:t>, haiguste vältimise ja positiivsete tulemuste eest. </a:t>
            </a:r>
            <a:endParaRPr lang="et-E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Uurimistööde tulemused on küll erinevad, kuid võib leida ka sarnasusi,  sh  õendusabi  tulemused,  personaliprobleemid,  suhtlemine  kliinilises keskkonnas,  õdede  panus  tervishoiupoliitika  kujundamisse  ja  otsuste  langeta misse, õendusalaste teadmiste rakendamine kliinilises praktikas ja selle kasu patsiendile, meetmed, millega hinnata seost õdede töönõustamise ja kvaliteedi paranemise  vahel,  otsuste  mõju  ning  õdede  patsientide  suhtarv  ja  selle  mõju  patsiendi  oodatavatele  tulemustele.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kern="1200" dirty="0" smtClean="0">
              <a:solidFill>
                <a:schemeClr val="tx1"/>
              </a:solidFill>
              <a:effectLst/>
              <a:latin typeface="+mn-lt"/>
              <a:ea typeface="+mn-ea"/>
              <a:cs typeface="+mn-cs"/>
            </a:endParaRPr>
          </a:p>
          <a:p>
            <a:endParaRPr lang="et-EE" dirty="0" smtClean="0"/>
          </a:p>
          <a:p>
            <a:endParaRPr lang="et-EE" dirty="0"/>
          </a:p>
        </p:txBody>
      </p:sp>
      <p:sp>
        <p:nvSpPr>
          <p:cNvPr id="4" name="Slide Number Placeholder 3"/>
          <p:cNvSpPr>
            <a:spLocks noGrp="1"/>
          </p:cNvSpPr>
          <p:nvPr>
            <p:ph type="sldNum" sz="quarter" idx="10"/>
          </p:nvPr>
        </p:nvSpPr>
        <p:spPr/>
        <p:txBody>
          <a:bodyPr/>
          <a:lstStyle/>
          <a:p>
            <a:fld id="{2C55A124-B25C-4174-A2B7-6E18A7908C9B}" type="slidenum">
              <a:rPr lang="ru-RU" smtClean="0"/>
              <a:t>7</a:t>
            </a:fld>
            <a:endParaRPr lang="ru-RU"/>
          </a:p>
        </p:txBody>
      </p:sp>
    </p:spTree>
    <p:extLst>
      <p:ext uri="{BB962C8B-B14F-4D97-AF65-F5344CB8AC3E}">
        <p14:creationId xmlns:p14="http://schemas.microsoft.com/office/powerpoint/2010/main" val="353113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Õde  </a:t>
            </a:r>
            <a:r>
              <a:rPr lang="et-EE" sz="1200" kern="1200" dirty="0" smtClean="0">
                <a:solidFill>
                  <a:schemeClr val="tx1"/>
                </a:solidFill>
                <a:effectLst/>
                <a:latin typeface="+mn-lt"/>
                <a:ea typeface="+mn-ea"/>
                <a:cs typeface="+mn-cs"/>
              </a:rPr>
              <a:t>on  kohustatud  1)  tagama  patsiendi  turvalisuse,  2)  avardama  teadmisi turvalisusest õendusabis tervikuna, 3) kujundama turvalisuskultuuri ja tervet  töökeskkonda,  vähendamaks  patsiendi  turvariske,  ning  4)  edendama tõenduspõhist  praktikat  nii  organisatsiooni  kui  ka  kliinilisel  tasandil  (</a:t>
            </a:r>
            <a:r>
              <a:rPr lang="et-EE" sz="1200" kern="1200" dirty="0" err="1" smtClean="0">
                <a:solidFill>
                  <a:schemeClr val="tx1"/>
                </a:solidFill>
                <a:effectLst/>
                <a:latin typeface="+mn-lt"/>
                <a:ea typeface="+mn-ea"/>
                <a:cs typeface="+mn-cs"/>
              </a:rPr>
              <a:t>Jeffs</a:t>
            </a:r>
            <a:r>
              <a:rPr lang="et-EE" sz="1200" kern="1200" dirty="0" smtClean="0">
                <a:solidFill>
                  <a:schemeClr val="tx1"/>
                </a:solidFill>
                <a:effectLst/>
                <a:latin typeface="+mn-lt"/>
                <a:ea typeface="+mn-ea"/>
                <a:cs typeface="+mn-cs"/>
              </a:rPr>
              <a:t>, </a:t>
            </a:r>
            <a:r>
              <a:rPr lang="et-EE" sz="1200" kern="1200" dirty="0" err="1" smtClean="0">
                <a:solidFill>
                  <a:schemeClr val="tx1"/>
                </a:solidFill>
                <a:effectLst/>
                <a:latin typeface="+mn-lt"/>
                <a:ea typeface="+mn-ea"/>
                <a:cs typeface="+mn-cs"/>
              </a:rPr>
              <a:t>Macmillan</a:t>
            </a:r>
            <a:r>
              <a:rPr lang="et-EE" sz="1200" kern="1200" dirty="0" smtClean="0">
                <a:solidFill>
                  <a:schemeClr val="tx1"/>
                </a:solidFill>
                <a:effectLst/>
                <a:latin typeface="+mn-lt"/>
                <a:ea typeface="+mn-ea"/>
                <a:cs typeface="+mn-cs"/>
              </a:rPr>
              <a:t>, </a:t>
            </a:r>
            <a:r>
              <a:rPr lang="et-EE" sz="1200" kern="1200" dirty="0" err="1" smtClean="0">
                <a:solidFill>
                  <a:schemeClr val="tx1"/>
                </a:solidFill>
                <a:effectLst/>
                <a:latin typeface="+mn-lt"/>
                <a:ea typeface="+mn-ea"/>
                <a:cs typeface="+mn-cs"/>
              </a:rPr>
              <a:t>McKay</a:t>
            </a:r>
            <a:r>
              <a:rPr lang="et-EE" sz="1200" kern="1200" dirty="0" smtClean="0">
                <a:solidFill>
                  <a:schemeClr val="tx1"/>
                </a:solidFill>
                <a:effectLst/>
                <a:latin typeface="+mn-lt"/>
                <a:ea typeface="+mn-ea"/>
                <a:cs typeface="+mn-cs"/>
              </a:rPr>
              <a:t> ja </a:t>
            </a:r>
            <a:r>
              <a:rPr lang="et-EE" sz="1200" kern="1200" dirty="0" err="1" smtClean="0">
                <a:solidFill>
                  <a:schemeClr val="tx1"/>
                </a:solidFill>
                <a:effectLst/>
                <a:latin typeface="+mn-lt"/>
                <a:ea typeface="+mn-ea"/>
                <a:cs typeface="+mn-cs"/>
              </a:rPr>
              <a:t>Ferris</a:t>
            </a:r>
            <a:r>
              <a:rPr lang="et-EE" sz="1200" kern="1200" dirty="0" smtClean="0">
                <a:solidFill>
                  <a:schemeClr val="tx1"/>
                </a:solidFill>
                <a:effectLst/>
                <a:latin typeface="+mn-lt"/>
                <a:ea typeface="+mn-ea"/>
                <a:cs typeface="+mn-cs"/>
              </a:rPr>
              <a:t> 2009). </a:t>
            </a:r>
            <a:endParaRPr lang="et-E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Kuna  õed  hindavad  patsiendi  terviseseisundit  ning  planeerivad,  viivad  ellu  ja hindavad õendusabi, siis on väga tähtis õdede ohutusalane väljaõpe ning osalemine  algatustes,  mis  edendavad patsiendi  turvalisust  ja  õendusabi  kvaliteeti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Kliiniline otsustus nii õenduses kui ka tervishoiu muudes valdkondades peab aitama välja selgitada murekohad: </a:t>
            </a:r>
            <a:r>
              <a:rPr lang="et-EE" sz="1200" kern="1200" dirty="0" err="1" smtClean="0">
                <a:solidFill>
                  <a:schemeClr val="tx1"/>
                </a:solidFill>
                <a:effectLst/>
                <a:latin typeface="+mn-lt"/>
                <a:ea typeface="+mn-ea"/>
                <a:cs typeface="+mn-cs"/>
              </a:rPr>
              <a:t>inimreaktsioonid</a:t>
            </a:r>
            <a:r>
              <a:rPr lang="et-EE" sz="1200" kern="1200" dirty="0" smtClean="0">
                <a:solidFill>
                  <a:schemeClr val="tx1"/>
                </a:solidFill>
                <a:effectLst/>
                <a:latin typeface="+mn-lt"/>
                <a:ea typeface="+mn-ea"/>
                <a:cs typeface="+mn-cs"/>
              </a:rPr>
              <a:t> tegelikele või võimalikele terviseprobleemidele/elusündmustele,  samuti  </a:t>
            </a:r>
            <a:r>
              <a:rPr lang="et-EE" sz="1200" kern="1200" dirty="0" err="1" smtClean="0">
                <a:solidFill>
                  <a:schemeClr val="tx1"/>
                </a:solidFill>
                <a:effectLst/>
                <a:latin typeface="+mn-lt"/>
                <a:ea typeface="+mn-ea"/>
                <a:cs typeface="+mn-cs"/>
              </a:rPr>
              <a:t>tervisedenduslikud</a:t>
            </a:r>
            <a:r>
              <a:rPr lang="et-EE" sz="1200" kern="1200" dirty="0" smtClean="0">
                <a:solidFill>
                  <a:schemeClr val="tx1"/>
                </a:solidFill>
                <a:effectLst/>
                <a:latin typeface="+mn-lt"/>
                <a:ea typeface="+mn-ea"/>
                <a:cs typeface="+mn-cs"/>
              </a:rPr>
              <a:t>  võimalused.  On ilmne, et standarditud terminoloogia tagab suhtlemise selguse ning on abiks patsiendi üleandmisel uuele vahetusele või teise üksusesse/asutusse, kuivõrd terminoloogia on selgelt defineeritud ning sisaldab objektiivseid ja subjektiivseid määravaid tunnuseid (märgid/sümptomid), seonduvaid (</a:t>
            </a:r>
            <a:r>
              <a:rPr lang="et-EE" sz="1200" kern="1200" dirty="0" err="1" smtClean="0">
                <a:solidFill>
                  <a:schemeClr val="tx1"/>
                </a:solidFill>
                <a:effectLst/>
                <a:latin typeface="+mn-lt"/>
                <a:ea typeface="+mn-ea"/>
                <a:cs typeface="+mn-cs"/>
              </a:rPr>
              <a:t>etioloogilisi</a:t>
            </a:r>
            <a:r>
              <a:rPr lang="et-EE" sz="1200" kern="1200" dirty="0" smtClean="0">
                <a:solidFill>
                  <a:schemeClr val="tx1"/>
                </a:solidFill>
                <a:effectLst/>
                <a:latin typeface="+mn-lt"/>
                <a:ea typeface="+mn-ea"/>
                <a:cs typeface="+mn-cs"/>
              </a:rPr>
              <a:t>) tegureid ja/või riskitegureid, mis tulenevad terviseseisundi hindamisest. Samuti on tõhusa ja tulemusliku  õendusabi  osutamiseks  olulised  selgelt  defineeritud  oodatavad  tulemused ja õendussekkumised. Ilma kontseptuaalsete ja toimivate definitsioonideta, mis sisalduvad standarditud terminoloogiates, nagu NANDA  I, NOC ja NIC, ei ole see võimalik.</a:t>
            </a:r>
            <a:endParaRPr lang="et-EE" sz="1200" kern="1200" dirty="0" smtClean="0">
              <a:solidFill>
                <a:schemeClr val="tx1"/>
              </a:solidFill>
              <a:effectLst/>
              <a:latin typeface="+mn-lt"/>
              <a:ea typeface="+mn-ea"/>
              <a:cs typeface="+mn-cs"/>
            </a:endParaRPr>
          </a:p>
          <a:p>
            <a:endParaRPr lang="et-EE" dirty="0"/>
          </a:p>
        </p:txBody>
      </p:sp>
      <p:sp>
        <p:nvSpPr>
          <p:cNvPr id="4" name="Slide Number Placeholder 3"/>
          <p:cNvSpPr>
            <a:spLocks noGrp="1"/>
          </p:cNvSpPr>
          <p:nvPr>
            <p:ph type="sldNum" sz="quarter" idx="10"/>
          </p:nvPr>
        </p:nvSpPr>
        <p:spPr/>
        <p:txBody>
          <a:bodyPr/>
          <a:lstStyle/>
          <a:p>
            <a:fld id="{2C55A124-B25C-4174-A2B7-6E18A7908C9B}" type="slidenum">
              <a:rPr lang="ru-RU" smtClean="0"/>
              <a:t>8</a:t>
            </a:fld>
            <a:endParaRPr lang="ru-RU"/>
          </a:p>
        </p:txBody>
      </p:sp>
    </p:spTree>
    <p:extLst>
      <p:ext uri="{BB962C8B-B14F-4D97-AF65-F5344CB8AC3E}">
        <p14:creationId xmlns:p14="http://schemas.microsoft.com/office/powerpoint/2010/main" val="9685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Kliiniline õendusabi peaks tuginema niisugustele põhimõistetele nagu õendusprotsess, õenduse autonoomia, õendusabi kvaliteet ja tõenduspõhine praktika – kõike eeltoodut saab käsitleda seotuna NANDA  I, </a:t>
            </a:r>
            <a:r>
              <a:rPr lang="et-EE" sz="1200" kern="1200" dirty="0" err="1" smtClean="0">
                <a:solidFill>
                  <a:schemeClr val="tx1"/>
                </a:solidFill>
                <a:effectLst/>
                <a:latin typeface="+mn-lt"/>
                <a:ea typeface="+mn-ea"/>
                <a:cs typeface="+mn-cs"/>
              </a:rPr>
              <a:t>NOCi</a:t>
            </a:r>
            <a:r>
              <a:rPr lang="et-EE" sz="1200" kern="1200" dirty="0" smtClean="0">
                <a:solidFill>
                  <a:schemeClr val="tx1"/>
                </a:solidFill>
                <a:effectLst/>
                <a:latin typeface="+mn-lt"/>
                <a:ea typeface="+mn-ea"/>
                <a:cs typeface="+mn-cs"/>
              </a:rPr>
              <a:t> ja </a:t>
            </a:r>
            <a:r>
              <a:rPr lang="et-EE" sz="1200" kern="1200" dirty="0" err="1" smtClean="0">
                <a:solidFill>
                  <a:schemeClr val="tx1"/>
                </a:solidFill>
                <a:effectLst/>
                <a:latin typeface="+mn-lt"/>
                <a:ea typeface="+mn-ea"/>
                <a:cs typeface="+mn-cs"/>
              </a:rPr>
              <a:t>NICi</a:t>
            </a:r>
            <a:r>
              <a:rPr lang="et-EE" sz="1200" kern="1200" dirty="0" smtClean="0">
                <a:solidFill>
                  <a:schemeClr val="tx1"/>
                </a:solidFill>
                <a:effectLst/>
                <a:latin typeface="+mn-lt"/>
                <a:ea typeface="+mn-ea"/>
                <a:cs typeface="+mn-cs"/>
              </a:rPr>
              <a:t> taksonoomiaga. </a:t>
            </a:r>
          </a:p>
          <a:p>
            <a:endParaRPr lang="et-EE"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Uuendusmeelsetel õendusjuhtidel tuleb mõjutada oma töötajaid järgima organisatsiooni sihte, selgitades neile organisatsiooni visiooni, eesmärkide ja arengukava tähendust osakonna personali seisukohast. Kriitilise mõtlemise oskus ja selle rakendamine on võrdväärselt tähtis nii õendusjuhile, kes tahab olla uuendusmeelne eestvedaja,  kui  ka  õdedele,  kes  soovivad  tagada  patsiendi  turvalisuse </a:t>
            </a:r>
            <a:endParaRPr lang="et-EE" sz="1200" kern="1200" dirty="0" smtClean="0">
              <a:solidFill>
                <a:schemeClr val="tx1"/>
              </a:solidFill>
              <a:effectLst/>
              <a:latin typeface="+mn-lt"/>
              <a:ea typeface="+mn-ea"/>
              <a:cs typeface="+mn-cs"/>
            </a:endParaRPr>
          </a:p>
          <a:p>
            <a:endParaRPr lang="et-E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55A124-B25C-4174-A2B7-6E18A7908C9B}" type="slidenum">
              <a:rPr lang="ru-RU" smtClean="0"/>
              <a:t>9</a:t>
            </a:fld>
            <a:endParaRPr lang="ru-RU"/>
          </a:p>
        </p:txBody>
      </p:sp>
    </p:spTree>
    <p:extLst>
      <p:ext uri="{BB962C8B-B14F-4D97-AF65-F5344CB8AC3E}">
        <p14:creationId xmlns:p14="http://schemas.microsoft.com/office/powerpoint/2010/main" val="407474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Mudel aitab mõista vajadust  motiveerida  personali  oma  töös  muudatusi  aktsepteerima ja  ellu  viima. </a:t>
            </a:r>
            <a:r>
              <a:rPr lang="et-EE" sz="1200" kern="1200" dirty="0" err="1" smtClean="0">
                <a:solidFill>
                  <a:schemeClr val="tx1"/>
                </a:solidFill>
                <a:effectLst/>
                <a:latin typeface="+mn-lt"/>
                <a:ea typeface="+mn-ea"/>
                <a:cs typeface="+mn-cs"/>
              </a:rPr>
              <a:t>Chanesi</a:t>
            </a:r>
            <a:r>
              <a:rPr lang="et-EE" sz="1200" kern="1200" dirty="0" smtClean="0">
                <a:solidFill>
                  <a:schemeClr val="tx1"/>
                </a:solidFill>
                <a:effectLst/>
                <a:latin typeface="+mn-lt"/>
                <a:ea typeface="+mn-ea"/>
                <a:cs typeface="+mn-cs"/>
              </a:rPr>
              <a:t>  (2010)  õendusjuhi  käitumise  kolmikmudel  on  üks  võimalusi  toetada õenduspersonali diagnooside omaksvõtmisel ning kliinilise otsustuse ja patsiendi turvalisuse edendamisel. </a:t>
            </a:r>
          </a:p>
          <a:p>
            <a:r>
              <a:rPr lang="et-EE" sz="1200" kern="1200" dirty="0" smtClean="0">
                <a:solidFill>
                  <a:schemeClr val="tx1"/>
                </a:solidFill>
                <a:effectLst/>
                <a:latin typeface="+mn-lt"/>
                <a:ea typeface="+mn-ea"/>
                <a:cs typeface="+mn-cs"/>
              </a:rPr>
              <a:t>Mudel koosneb kolmest osast: </a:t>
            </a:r>
          </a:p>
          <a:p>
            <a:pPr marL="0" indent="0">
              <a:buNone/>
            </a:pPr>
            <a:r>
              <a:rPr lang="et-EE" sz="1200" kern="1200" dirty="0" smtClean="0">
                <a:solidFill>
                  <a:schemeClr val="tx1"/>
                </a:solidFill>
                <a:effectLst/>
                <a:latin typeface="+mn-lt"/>
                <a:ea typeface="+mn-ea"/>
                <a:cs typeface="+mn-cs"/>
              </a:rPr>
              <a:t>1) õendusdiagnoosidega töötamise soovi tekkimine, </a:t>
            </a:r>
          </a:p>
          <a:p>
            <a:pPr marL="0" indent="0">
              <a:buNone/>
            </a:pPr>
            <a:r>
              <a:rPr lang="et-EE" sz="1200" kern="1200" dirty="0" smtClean="0">
                <a:solidFill>
                  <a:schemeClr val="tx1"/>
                </a:solidFill>
                <a:effectLst/>
                <a:latin typeface="+mn-lt"/>
                <a:ea typeface="+mn-ea"/>
                <a:cs typeface="+mn-cs"/>
              </a:rPr>
              <a:t>2) õendusdiagnooside toimiva rakendusviisi omaksvõtmine</a:t>
            </a:r>
          </a:p>
          <a:p>
            <a:pPr marL="0" indent="0">
              <a:buNone/>
            </a:pPr>
            <a:r>
              <a:rPr lang="et-EE" sz="1200" kern="1200" dirty="0" smtClean="0">
                <a:solidFill>
                  <a:schemeClr val="tx1"/>
                </a:solidFill>
                <a:effectLst/>
                <a:latin typeface="+mn-lt"/>
                <a:ea typeface="+mn-ea"/>
                <a:cs typeface="+mn-cs"/>
              </a:rPr>
              <a:t>3) kliinilise otsustuse ja õendusdiagnooside tähtsuse selge väljendamine tervishoiuorganisatsiooni kõigil juhtimistasanditel. </a:t>
            </a:r>
          </a:p>
          <a:p>
            <a:pPr marL="0" indent="0">
              <a:buNone/>
            </a:pPr>
            <a:endParaRPr lang="et-E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Arvestades  et  kliinilised otsustused  ja diagnooside rakendamine mõjutavad aega, mida õed pühendavad patsientidele, võib osa õdedest pidada niisuguseid muutusi ebavajalikuks või raskesti elluviidavaks. Seetõttu on õdede kohatine vastuseis ootuspärane.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Tavaliselt  avaldavad  vastupanu  need,  kellele  muutused  ei  meeldi.  Neile  ei  pruugi sobida </a:t>
            </a:r>
            <a:r>
              <a:rPr lang="et-EE" sz="1200" kern="1200" dirty="0" err="1" smtClean="0">
                <a:solidFill>
                  <a:schemeClr val="tx1"/>
                </a:solidFill>
                <a:effectLst/>
                <a:latin typeface="+mn-lt"/>
                <a:ea typeface="+mn-ea"/>
                <a:cs typeface="+mn-cs"/>
              </a:rPr>
              <a:t>inimreaktsioonidel</a:t>
            </a:r>
            <a:r>
              <a:rPr lang="et-EE" sz="1200" kern="1200" dirty="0" smtClean="0">
                <a:solidFill>
                  <a:schemeClr val="tx1"/>
                </a:solidFill>
                <a:effectLst/>
                <a:latin typeface="+mn-lt"/>
                <a:ea typeface="+mn-ea"/>
                <a:cs typeface="+mn-cs"/>
              </a:rPr>
              <a:t> põhinev õendusabi, mis erineb senisest meditsiinilisest ehk haiguskesksest mudelist. Sel juhul peab õendusjuht aitama õdedel mõista õenduse olemust, õenduse aspektist olulisi nähtusi ja kohustust kindlaks  teha õendusabis tähtsad mõisted. Teisisõnu, õendusjuht peab kujundama uued  tõekspidamised. Tõekspidamised kujunevad nähtavate tõendite kaudu: kui keegi või miski näitab meile tõekspidamise kehtivust, siis aitab see kujundada ka teistes inimestes uusi tõekspidamisi </a:t>
            </a:r>
          </a:p>
          <a:p>
            <a:pPr marL="0" indent="0">
              <a:buNone/>
            </a:pPr>
            <a:endParaRPr lang="et-EE" sz="1200" kern="1200" dirty="0" smtClean="0">
              <a:solidFill>
                <a:schemeClr val="tx1"/>
              </a:solidFill>
              <a:effectLst/>
              <a:latin typeface="+mn-lt"/>
              <a:ea typeface="+mn-ea"/>
              <a:cs typeface="+mn-cs"/>
            </a:endParaRPr>
          </a:p>
          <a:p>
            <a:endParaRPr lang="et-EE" sz="1200" kern="1200" dirty="0" smtClean="0">
              <a:solidFill>
                <a:schemeClr val="tx1"/>
              </a:solidFill>
              <a:effectLst/>
              <a:latin typeface="+mn-lt"/>
              <a:ea typeface="+mn-ea"/>
              <a:cs typeface="+mn-cs"/>
            </a:endParaRPr>
          </a:p>
          <a:p>
            <a:endParaRPr lang="et-EE" dirty="0"/>
          </a:p>
        </p:txBody>
      </p:sp>
      <p:sp>
        <p:nvSpPr>
          <p:cNvPr id="4" name="Slide Number Placeholder 3"/>
          <p:cNvSpPr>
            <a:spLocks noGrp="1"/>
          </p:cNvSpPr>
          <p:nvPr>
            <p:ph type="sldNum" sz="quarter" idx="10"/>
          </p:nvPr>
        </p:nvSpPr>
        <p:spPr/>
        <p:txBody>
          <a:bodyPr/>
          <a:lstStyle/>
          <a:p>
            <a:fld id="{2C55A124-B25C-4174-A2B7-6E18A7908C9B}" type="slidenum">
              <a:rPr lang="ru-RU" smtClean="0"/>
              <a:t>10</a:t>
            </a:fld>
            <a:endParaRPr lang="ru-RU"/>
          </a:p>
        </p:txBody>
      </p:sp>
    </p:spTree>
    <p:extLst>
      <p:ext uri="{BB962C8B-B14F-4D97-AF65-F5344CB8AC3E}">
        <p14:creationId xmlns:p14="http://schemas.microsoft.com/office/powerpoint/2010/main" val="352984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C55A124-B25C-4174-A2B7-6E18A7908C9B}" type="slidenum">
              <a:rPr lang="ru-RU" smtClean="0"/>
              <a:t>14</a:t>
            </a:fld>
            <a:endParaRPr lang="ru-RU"/>
          </a:p>
        </p:txBody>
      </p:sp>
    </p:spTree>
    <p:extLst>
      <p:ext uri="{BB962C8B-B14F-4D97-AF65-F5344CB8AC3E}">
        <p14:creationId xmlns:p14="http://schemas.microsoft.com/office/powerpoint/2010/main" val="420507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C55A124-B25C-4174-A2B7-6E18A7908C9B}" type="slidenum">
              <a:rPr lang="ru-RU" smtClean="0"/>
              <a:t>16</a:t>
            </a:fld>
            <a:endParaRPr lang="ru-RU"/>
          </a:p>
        </p:txBody>
      </p:sp>
    </p:spTree>
    <p:extLst>
      <p:ext uri="{BB962C8B-B14F-4D97-AF65-F5344CB8AC3E}">
        <p14:creationId xmlns:p14="http://schemas.microsoft.com/office/powerpoint/2010/main" val="1858725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6" name="Group 5"/>
          <p:cNvGrpSpPr/>
          <p:nvPr userDrawn="1"/>
        </p:nvGrpSpPr>
        <p:grpSpPr>
          <a:xfrm>
            <a:off x="0" y="-1"/>
            <a:ext cx="12192000" cy="6810743"/>
            <a:chOff x="0" y="-1"/>
            <a:chExt cx="12192000" cy="6810743"/>
          </a:xfrm>
        </p:grpSpPr>
        <p:grpSp>
          <p:nvGrpSpPr>
            <p:cNvPr id="8" name="Group 7"/>
            <p:cNvGrpSpPr/>
            <p:nvPr userDrawn="1"/>
          </p:nvGrpSpPr>
          <p:grpSpPr>
            <a:xfrm>
              <a:off x="0" y="-1"/>
              <a:ext cx="12192000" cy="6810743"/>
              <a:chOff x="0" y="-1"/>
              <a:chExt cx="12192000" cy="6810743"/>
            </a:xfrm>
          </p:grpSpPr>
          <p:pic>
            <p:nvPicPr>
              <p:cNvPr id="10" name="Picture 9"/>
              <p:cNvPicPr>
                <a:picLocks noMove="1"/>
              </p:cNvPicPr>
              <p:nvPr userDrawn="1">
                <p:custDataLst>
                  <p:tags r:id="rId2"/>
                </p:custDataLst>
              </p:nvPr>
            </p:nvPicPr>
            <p:blipFill>
              <a:blip r:embed="rId4"/>
              <a:stretch>
                <a:fillRect/>
              </a:stretch>
            </p:blipFill>
            <p:spPr>
              <a:xfrm>
                <a:off x="0" y="-1"/>
                <a:ext cx="12192000" cy="6810743"/>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48900" y="5863883"/>
                <a:ext cx="1709556" cy="672647"/>
              </a:xfrm>
              <a:prstGeom prst="rect">
                <a:avLst/>
              </a:prstGeom>
            </p:spPr>
          </p:pic>
        </p:grpSp>
        <p:sp>
          <p:nvSpPr>
            <p:cNvPr id="9" name="Rectangle 8"/>
            <p:cNvSpPr/>
            <p:nvPr userDrawn="1"/>
          </p:nvSpPr>
          <p:spPr>
            <a:xfrm>
              <a:off x="0" y="-1"/>
              <a:ext cx="12192000" cy="557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Title 1"/>
          <p:cNvSpPr>
            <a:spLocks noGrp="1"/>
          </p:cNvSpPr>
          <p:nvPr>
            <p:ph type="ctrTitle" hasCustomPrompt="1"/>
            <p:custDataLst>
              <p:tags r:id="rId1"/>
            </p:custDataLst>
          </p:nvPr>
        </p:nvSpPr>
        <p:spPr>
          <a:xfrm>
            <a:off x="1104900" y="2187230"/>
            <a:ext cx="9144000" cy="1906587"/>
          </a:xfrm>
          <a:prstGeom prst="rect">
            <a:avLst/>
          </a:prstGeom>
        </p:spPr>
        <p:txBody>
          <a:bodyPr anchor="t"/>
          <a:lstStyle>
            <a:lvl1pPr algn="l">
              <a:defRPr sz="5600" baseline="0">
                <a:solidFill>
                  <a:srgbClr val="004A8F"/>
                </a:solidFill>
                <a:latin typeface="Arial" panose="020B0604020202020204" pitchFamily="34" charset="0"/>
                <a:cs typeface="Arial" panose="020B0604020202020204" pitchFamily="34" charset="0"/>
              </a:defRPr>
            </a:lvl1pPr>
          </a:lstStyle>
          <a:p>
            <a:r>
              <a:rPr lang="et-EE" dirty="0" smtClean="0"/>
              <a:t>Presentatsioon</a:t>
            </a:r>
            <a:br>
              <a:rPr lang="et-EE" dirty="0" smtClean="0"/>
            </a:br>
            <a:r>
              <a:rPr lang="en-US" dirty="0" err="1" smtClean="0"/>
              <a:t>PERHile</a:t>
            </a:r>
            <a:endParaRPr lang="ru-RU" dirty="0"/>
          </a:p>
        </p:txBody>
      </p:sp>
      <p:sp>
        <p:nvSpPr>
          <p:cNvPr id="13" name="Rectangle 12"/>
          <p:cNvSpPr/>
          <p:nvPr userDrawn="1"/>
        </p:nvSpPr>
        <p:spPr>
          <a:xfrm>
            <a:off x="0" y="6795081"/>
            <a:ext cx="12192000" cy="78581"/>
          </a:xfrm>
          <a:prstGeom prst="rect">
            <a:avLst/>
          </a:prstGeom>
          <a:solidFill>
            <a:srgbClr val="EC22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48801" y="76197"/>
            <a:ext cx="2762235" cy="2762235"/>
          </a:xfrm>
          <a:prstGeom prst="rect">
            <a:avLst/>
          </a:prstGeom>
        </p:spPr>
      </p:pic>
      <p:sp>
        <p:nvSpPr>
          <p:cNvPr id="14" name="Slide Number Placeholder 5"/>
          <p:cNvSpPr>
            <a:spLocks noGrp="1"/>
          </p:cNvSpPr>
          <p:nvPr>
            <p:ph type="sldNum" sz="quarter" idx="14"/>
          </p:nvPr>
        </p:nvSpPr>
        <p:spPr>
          <a:xfrm>
            <a:off x="0" y="6300680"/>
            <a:ext cx="2743200" cy="365125"/>
          </a:xfrm>
          <a:prstGeom prst="rect">
            <a:avLst/>
          </a:prstGeom>
        </p:spPr>
        <p:txBody>
          <a:bodyPr/>
          <a:lstStyle>
            <a:lvl1pPr algn="l">
              <a:defRPr sz="1200">
                <a:solidFill>
                  <a:schemeClr val="bg1">
                    <a:lumMod val="50000"/>
                  </a:schemeClr>
                </a:solidFill>
              </a:defRPr>
            </a:lvl1pPr>
          </a:lstStyle>
          <a:p>
            <a:fld id="{5760EBB3-55F0-45B9-956F-2DDC0B93B6D0}" type="slidenum">
              <a:rPr lang="ru-RU" smtClean="0"/>
              <a:pPr/>
              <a:t>‹#›</a:t>
            </a:fld>
            <a:endParaRPr lang="ru-RU" dirty="0"/>
          </a:p>
        </p:txBody>
      </p:sp>
    </p:spTree>
    <p:extLst>
      <p:ext uri="{BB962C8B-B14F-4D97-AF65-F5344CB8AC3E}">
        <p14:creationId xmlns:p14="http://schemas.microsoft.com/office/powerpoint/2010/main" val="32927230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oup 10"/>
          <p:cNvGrpSpPr/>
          <p:nvPr userDrawn="1"/>
        </p:nvGrpSpPr>
        <p:grpSpPr>
          <a:xfrm>
            <a:off x="0" y="-1"/>
            <a:ext cx="12192000" cy="6871808"/>
            <a:chOff x="0" y="-1"/>
            <a:chExt cx="12192000" cy="6871808"/>
          </a:xfrm>
        </p:grpSpPr>
        <p:pic>
          <p:nvPicPr>
            <p:cNvPr id="12" name="Picture 11"/>
            <p:cNvPicPr>
              <a:picLocks noChangeAspect="1"/>
            </p:cNvPicPr>
            <p:nvPr userDrawn="1"/>
          </p:nvPicPr>
          <p:blipFill>
            <a:blip r:embed="rId2"/>
            <a:stretch>
              <a:fillRect/>
            </a:stretch>
          </p:blipFill>
          <p:spPr>
            <a:xfrm>
              <a:off x="0" y="0"/>
              <a:ext cx="12192000" cy="6871807"/>
            </a:xfrm>
            <a:prstGeom prst="rect">
              <a:avLst/>
            </a:prstGeom>
          </p:spPr>
        </p:pic>
        <p:sp>
          <p:nvSpPr>
            <p:cNvPr id="13" name="Rectangle 12"/>
            <p:cNvSpPr/>
            <p:nvPr userDrawn="1"/>
          </p:nvSpPr>
          <p:spPr>
            <a:xfrm>
              <a:off x="0" y="-1"/>
              <a:ext cx="12192000" cy="60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Title 1"/>
          <p:cNvSpPr>
            <a:spLocks noGrp="1"/>
          </p:cNvSpPr>
          <p:nvPr>
            <p:ph type="title" hasCustomPrompt="1"/>
          </p:nvPr>
        </p:nvSpPr>
        <p:spPr>
          <a:xfrm>
            <a:off x="876300" y="384180"/>
            <a:ext cx="10515600" cy="920746"/>
          </a:xfrm>
          <a:prstGeom prst="rect">
            <a:avLst/>
          </a:prstGeom>
        </p:spPr>
        <p:txBody>
          <a:bodyPr/>
          <a:lstStyle>
            <a:lvl1pPr>
              <a:defRPr>
                <a:solidFill>
                  <a:srgbClr val="004A8F"/>
                </a:solidFill>
                <a:latin typeface="Arial" panose="020B0604020202020204" pitchFamily="34" charset="0"/>
                <a:cs typeface="Arial" panose="020B0604020202020204" pitchFamily="34" charset="0"/>
              </a:defRPr>
            </a:lvl1pPr>
          </a:lstStyle>
          <a:p>
            <a:r>
              <a:rPr lang="et-EE" dirty="0" smtClean="0"/>
              <a:t>Pealkiri</a:t>
            </a:r>
            <a:endParaRPr lang="ru-RU" dirty="0"/>
          </a:p>
        </p:txBody>
      </p:sp>
      <p:sp>
        <p:nvSpPr>
          <p:cNvPr id="10" name="Rectangle 9"/>
          <p:cNvSpPr/>
          <p:nvPr userDrawn="1"/>
        </p:nvSpPr>
        <p:spPr>
          <a:xfrm>
            <a:off x="756443" y="0"/>
            <a:ext cx="45719" cy="984251"/>
          </a:xfrm>
          <a:prstGeom prst="rect">
            <a:avLst/>
          </a:prstGeom>
          <a:solidFill>
            <a:srgbClr val="D6D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D6D8D9"/>
              </a:solidFill>
            </a:endParaRPr>
          </a:p>
        </p:txBody>
      </p:sp>
      <p:sp>
        <p:nvSpPr>
          <p:cNvPr id="17" name="Rectangle 16"/>
          <p:cNvSpPr/>
          <p:nvPr userDrawn="1"/>
        </p:nvSpPr>
        <p:spPr>
          <a:xfrm>
            <a:off x="0" y="6793226"/>
            <a:ext cx="12192000" cy="78581"/>
          </a:xfrm>
          <a:prstGeom prst="rect">
            <a:avLst/>
          </a:prstGeom>
          <a:solidFill>
            <a:srgbClr val="EC22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 name="Text Placeholder 3"/>
          <p:cNvSpPr>
            <a:spLocks noGrp="1"/>
          </p:cNvSpPr>
          <p:nvPr>
            <p:ph type="body" sz="quarter" idx="12" hasCustomPrompt="1"/>
          </p:nvPr>
        </p:nvSpPr>
        <p:spPr>
          <a:xfrm>
            <a:off x="876300" y="1541509"/>
            <a:ext cx="10515600" cy="403568"/>
          </a:xfrm>
          <a:prstGeom prst="rect">
            <a:avLst/>
          </a:prstGeom>
        </p:spPr>
        <p:txBody>
          <a:bodyPr/>
          <a:lstStyle>
            <a:lvl1pPr marL="0" indent="0">
              <a:buFontTx/>
              <a:buNone/>
              <a:defRPr sz="1900" b="1" baseline="0">
                <a:latin typeface="Arial" panose="020B0604020202020204" pitchFamily="34" charset="0"/>
                <a:cs typeface="Arial" panose="020B0604020202020204" pitchFamily="34" charset="0"/>
              </a:defRPr>
            </a:lvl1pPr>
          </a:lstStyle>
          <a:p>
            <a:pPr lvl="0"/>
            <a:r>
              <a:rPr lang="et-EE" dirty="0" smtClean="0"/>
              <a:t>Alapealkiri või tähtsam punkt</a:t>
            </a:r>
            <a:endParaRPr lang="ru-RU" dirty="0"/>
          </a:p>
        </p:txBody>
      </p:sp>
      <p:sp>
        <p:nvSpPr>
          <p:cNvPr id="6" name="Text Placeholder 5"/>
          <p:cNvSpPr>
            <a:spLocks noGrp="1"/>
          </p:cNvSpPr>
          <p:nvPr>
            <p:ph type="body" sz="quarter" idx="13" hasCustomPrompt="1"/>
          </p:nvPr>
        </p:nvSpPr>
        <p:spPr>
          <a:xfrm>
            <a:off x="876299" y="2495550"/>
            <a:ext cx="10515601" cy="3213100"/>
          </a:xfrm>
          <a:prstGeom prst="rect">
            <a:avLst/>
          </a:prstGeom>
        </p:spPr>
        <p:txBody>
          <a:bodyPr/>
          <a:lstStyle>
            <a:lvl1pPr marL="0" indent="0">
              <a:lnSpc>
                <a:spcPts val="2280"/>
              </a:lnSpc>
              <a:buFontTx/>
              <a:buNone/>
              <a:defRPr sz="1900">
                <a:latin typeface="Arial" panose="020B0604020202020204" pitchFamily="34" charset="0"/>
                <a:cs typeface="Arial" panose="020B0604020202020204" pitchFamily="34" charset="0"/>
              </a:defRPr>
            </a:lvl1pPr>
          </a:lstStyle>
          <a:p>
            <a:pPr lvl="0"/>
            <a:r>
              <a:rPr lang="en-US" dirty="0" smtClean="0"/>
              <a:t>Each major area has a hospital network, which provides medical services by a tertiary level hospital and/ or central hospital. A hospital should be located max. 70 km (1 hour) from a potential patient.</a:t>
            </a:r>
            <a:endParaRPr lang="et-EE" dirty="0" smtClean="0"/>
          </a:p>
          <a:p>
            <a:pPr lvl="0"/>
            <a:endParaRPr lang="en-US" dirty="0" smtClean="0"/>
          </a:p>
          <a:p>
            <a:pPr lvl="0"/>
            <a:r>
              <a:rPr lang="en-US" dirty="0" smtClean="0"/>
              <a:t>Each major area has a hospital network, which provides medical services by a tertiary level hospital and/ or central hospital. A hospital should be located max. 70 km (1 hour) from a potential patient.</a:t>
            </a:r>
            <a:endParaRPr lang="ru-RU"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6276" y="6200206"/>
            <a:ext cx="1084760" cy="426813"/>
          </a:xfrm>
          <a:prstGeom prst="rect">
            <a:avLst/>
          </a:prstGeom>
        </p:spPr>
      </p:pic>
      <p:sp>
        <p:nvSpPr>
          <p:cNvPr id="9" name="Slide Number Placeholder 5"/>
          <p:cNvSpPr>
            <a:spLocks noGrp="1"/>
          </p:cNvSpPr>
          <p:nvPr>
            <p:ph type="sldNum" sz="quarter" idx="14"/>
          </p:nvPr>
        </p:nvSpPr>
        <p:spPr>
          <a:xfrm>
            <a:off x="0" y="6300680"/>
            <a:ext cx="2743200" cy="365125"/>
          </a:xfrm>
          <a:prstGeom prst="rect">
            <a:avLst/>
          </a:prstGeom>
        </p:spPr>
        <p:txBody>
          <a:bodyPr/>
          <a:lstStyle>
            <a:lvl1pPr algn="l">
              <a:defRPr sz="1200">
                <a:solidFill>
                  <a:schemeClr val="bg1">
                    <a:lumMod val="50000"/>
                  </a:schemeClr>
                </a:solidFill>
              </a:defRPr>
            </a:lvl1pPr>
          </a:lstStyle>
          <a:p>
            <a:fld id="{5760EBB3-55F0-45B9-956F-2DDC0B93B6D0}" type="slidenum">
              <a:rPr lang="ru-RU" smtClean="0"/>
              <a:pPr/>
              <a:t>‹#›</a:t>
            </a:fld>
            <a:endParaRPr lang="ru-RU" dirty="0"/>
          </a:p>
        </p:txBody>
      </p:sp>
    </p:spTree>
    <p:extLst>
      <p:ext uri="{BB962C8B-B14F-4D97-AF65-F5344CB8AC3E}">
        <p14:creationId xmlns:p14="http://schemas.microsoft.com/office/powerpoint/2010/main" val="7692584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8A49ABA9-08B3-4BA3-B219-8E5F54B70E14}" type="datetimeFigureOut">
              <a:rPr lang="et-EE" smtClean="0"/>
              <a:t>17.11.2016</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7343AADD-EE43-4B83-A5C8-04F62CF03C53}" type="slidenum">
              <a:rPr lang="et-EE" smtClean="0"/>
              <a:t>‹#›</a:t>
            </a:fld>
            <a:endParaRPr lang="et-EE"/>
          </a:p>
        </p:txBody>
      </p:sp>
    </p:spTree>
    <p:extLst>
      <p:ext uri="{BB962C8B-B14F-4D97-AF65-F5344CB8AC3E}">
        <p14:creationId xmlns:p14="http://schemas.microsoft.com/office/powerpoint/2010/main" val="2042461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776018"/>
            <a:ext cx="12192000" cy="81982"/>
          </a:xfrm>
          <a:prstGeom prst="rect">
            <a:avLst/>
          </a:prstGeom>
          <a:solidFill>
            <a:srgbClr val="EC22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 name="Group 2"/>
          <p:cNvGrpSpPr/>
          <p:nvPr userDrawn="1"/>
        </p:nvGrpSpPr>
        <p:grpSpPr>
          <a:xfrm>
            <a:off x="0" y="-1"/>
            <a:ext cx="12192000" cy="6871808"/>
            <a:chOff x="0" y="-1"/>
            <a:chExt cx="12192000" cy="6871808"/>
          </a:xfrm>
        </p:grpSpPr>
        <p:pic>
          <p:nvPicPr>
            <p:cNvPr id="4" name="Picture 3"/>
            <p:cNvPicPr>
              <a:picLocks noChangeAspect="1"/>
            </p:cNvPicPr>
            <p:nvPr userDrawn="1"/>
          </p:nvPicPr>
          <p:blipFill>
            <a:blip r:embed="rId5"/>
            <a:stretch>
              <a:fillRect/>
            </a:stretch>
          </p:blipFill>
          <p:spPr>
            <a:xfrm>
              <a:off x="0" y="0"/>
              <a:ext cx="12192000" cy="6871807"/>
            </a:xfrm>
            <a:prstGeom prst="rect">
              <a:avLst/>
            </a:prstGeom>
          </p:spPr>
        </p:pic>
        <p:sp>
          <p:nvSpPr>
            <p:cNvPr id="5" name="Rectangle 4"/>
            <p:cNvSpPr/>
            <p:nvPr userDrawn="1"/>
          </p:nvSpPr>
          <p:spPr>
            <a:xfrm>
              <a:off x="0" y="-1"/>
              <a:ext cx="12192000" cy="60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26276" y="6200206"/>
            <a:ext cx="1084760" cy="426813"/>
          </a:xfrm>
          <a:prstGeom prst="rect">
            <a:avLst/>
          </a:prstGeom>
        </p:spPr>
      </p:pic>
    </p:spTree>
    <p:extLst>
      <p:ext uri="{BB962C8B-B14F-4D97-AF65-F5344CB8AC3E}">
        <p14:creationId xmlns:p14="http://schemas.microsoft.com/office/powerpoint/2010/main" val="403805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532014"/>
            <a:ext cx="9144000" cy="3240136"/>
          </a:xfrm>
        </p:spPr>
        <p:txBody>
          <a:bodyPr/>
          <a:lstStyle/>
          <a:p>
            <a:endParaRPr lang="ru-RU" dirty="0">
              <a:solidFill>
                <a:srgbClr val="004A8F"/>
              </a:solidFill>
            </a:endParaRPr>
          </a:p>
        </p:txBody>
      </p:sp>
      <p:sp>
        <p:nvSpPr>
          <p:cNvPr id="3" name="Slide Number Placeholder 2"/>
          <p:cNvSpPr>
            <a:spLocks noGrp="1"/>
          </p:cNvSpPr>
          <p:nvPr>
            <p:ph type="sldNum" sz="quarter" idx="14"/>
          </p:nvPr>
        </p:nvSpPr>
        <p:spPr/>
        <p:txBody>
          <a:bodyPr/>
          <a:lstStyle/>
          <a:p>
            <a:fld id="{5760EBB3-55F0-45B9-956F-2DDC0B93B6D0}" type="slidenum">
              <a:rPr lang="ru-RU" smtClean="0"/>
              <a:pPr/>
              <a:t>1</a:t>
            </a:fld>
            <a:endParaRPr lang="ru-RU" dirty="0"/>
          </a:p>
        </p:txBody>
      </p:sp>
      <p:pic>
        <p:nvPicPr>
          <p:cNvPr id="4" name="Picture 3"/>
          <p:cNvPicPr>
            <a:picLocks noChangeAspect="1"/>
          </p:cNvPicPr>
          <p:nvPr/>
        </p:nvPicPr>
        <p:blipFill>
          <a:blip r:embed="rId3"/>
          <a:stretch>
            <a:fillRect/>
          </a:stretch>
        </p:blipFill>
        <p:spPr>
          <a:xfrm>
            <a:off x="0" y="-75500"/>
            <a:ext cx="12192000" cy="6858000"/>
          </a:xfrm>
          <a:prstGeom prst="rect">
            <a:avLst/>
          </a:prstGeom>
        </p:spPr>
      </p:pic>
      <p:sp>
        <p:nvSpPr>
          <p:cNvPr id="6" name="Rectangle 5"/>
          <p:cNvSpPr/>
          <p:nvPr/>
        </p:nvSpPr>
        <p:spPr>
          <a:xfrm>
            <a:off x="5554233" y="4152082"/>
            <a:ext cx="6207131" cy="923330"/>
          </a:xfrm>
          <a:prstGeom prst="rect">
            <a:avLst/>
          </a:prstGeom>
        </p:spPr>
        <p:txBody>
          <a:bodyPr wrap="square">
            <a:spAutoFit/>
          </a:bodyPr>
          <a:lstStyle/>
          <a:p>
            <a:r>
              <a:rPr lang="et-EE" sz="5400" b="1" dirty="0" smtClean="0">
                <a:solidFill>
                  <a:srgbClr val="FFFF00"/>
                </a:solidFill>
                <a:latin typeface="Britannic Bold" panose="020B0903060703020204" pitchFamily="34" charset="0"/>
              </a:rPr>
              <a:t>Õendusjuhi </a:t>
            </a:r>
            <a:r>
              <a:rPr lang="et-EE" sz="5400" b="1" dirty="0" err="1" smtClean="0">
                <a:solidFill>
                  <a:srgbClr val="FFFF00"/>
                </a:solidFill>
                <a:latin typeface="Britannic Bold" panose="020B0903060703020204" pitchFamily="34" charset="0"/>
              </a:rPr>
              <a:t>desktop</a:t>
            </a:r>
            <a:endParaRPr lang="et-EE" sz="5400" dirty="0"/>
          </a:p>
        </p:txBody>
      </p:sp>
      <p:sp>
        <p:nvSpPr>
          <p:cNvPr id="7" name="Rectangle 6"/>
          <p:cNvSpPr/>
          <p:nvPr/>
        </p:nvSpPr>
        <p:spPr>
          <a:xfrm>
            <a:off x="7902428" y="5239115"/>
            <a:ext cx="3967993" cy="523220"/>
          </a:xfrm>
          <a:prstGeom prst="rect">
            <a:avLst/>
          </a:prstGeom>
        </p:spPr>
        <p:txBody>
          <a:bodyPr wrap="square">
            <a:spAutoFit/>
          </a:bodyPr>
          <a:lstStyle/>
          <a:p>
            <a:r>
              <a:rPr lang="et-EE" sz="2800" b="1" dirty="0">
                <a:solidFill>
                  <a:srgbClr val="FFFF00"/>
                </a:solidFill>
                <a:latin typeface="Britannic Bold" panose="020B0903060703020204" pitchFamily="34" charset="0"/>
              </a:rPr>
              <a:t>Aleksei Gaidajenko, MA </a:t>
            </a:r>
          </a:p>
        </p:txBody>
      </p:sp>
      <p:pic>
        <p:nvPicPr>
          <p:cNvPr id="8" name="Picture 7"/>
          <p:cNvPicPr>
            <a:picLocks noChangeAspect="1"/>
          </p:cNvPicPr>
          <p:nvPr/>
        </p:nvPicPr>
        <p:blipFill>
          <a:blip r:embed="rId4"/>
          <a:stretch>
            <a:fillRect/>
          </a:stretch>
        </p:blipFill>
        <p:spPr>
          <a:xfrm>
            <a:off x="5531332" y="2857032"/>
            <a:ext cx="1129335" cy="970033"/>
          </a:xfrm>
          <a:prstGeom prst="rect">
            <a:avLst/>
          </a:prstGeom>
        </p:spPr>
      </p:pic>
    </p:spTree>
    <p:extLst>
      <p:ext uri="{BB962C8B-B14F-4D97-AF65-F5344CB8AC3E}">
        <p14:creationId xmlns:p14="http://schemas.microsoft.com/office/powerpoint/2010/main" val="1186050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Õendusjuhi käitumise </a:t>
            </a:r>
            <a:r>
              <a:rPr lang="et-EE" dirty="0" smtClean="0"/>
              <a:t>kolmikmudel </a:t>
            </a:r>
            <a:endParaRPr lang="et-EE" dirty="0"/>
          </a:p>
        </p:txBody>
      </p:sp>
      <p:sp>
        <p:nvSpPr>
          <p:cNvPr id="5" name="Slide Number Placeholder 4"/>
          <p:cNvSpPr>
            <a:spLocks noGrp="1"/>
          </p:cNvSpPr>
          <p:nvPr>
            <p:ph type="sldNum" sz="quarter" idx="14"/>
          </p:nvPr>
        </p:nvSpPr>
        <p:spPr/>
        <p:txBody>
          <a:bodyPr/>
          <a:lstStyle/>
          <a:p>
            <a:fld id="{5760EBB3-55F0-45B9-956F-2DDC0B93B6D0}" type="slidenum">
              <a:rPr lang="ru-RU" smtClean="0"/>
              <a:pPr/>
              <a:t>10</a:t>
            </a:fld>
            <a:endParaRPr lang="ru-RU" dirty="0"/>
          </a:p>
        </p:txBody>
      </p:sp>
      <p:pic>
        <p:nvPicPr>
          <p:cNvPr id="6" name="Picture 5"/>
          <p:cNvPicPr>
            <a:picLocks noChangeAspect="1"/>
          </p:cNvPicPr>
          <p:nvPr/>
        </p:nvPicPr>
        <p:blipFill>
          <a:blip r:embed="rId3"/>
          <a:stretch>
            <a:fillRect/>
          </a:stretch>
        </p:blipFill>
        <p:spPr>
          <a:xfrm>
            <a:off x="2405062" y="1527691"/>
            <a:ext cx="7458075" cy="4171950"/>
          </a:xfrm>
          <a:prstGeom prst="rect">
            <a:avLst/>
          </a:prstGeom>
        </p:spPr>
      </p:pic>
      <p:sp>
        <p:nvSpPr>
          <p:cNvPr id="7" name="Rectangle 6"/>
          <p:cNvSpPr/>
          <p:nvPr/>
        </p:nvSpPr>
        <p:spPr>
          <a:xfrm>
            <a:off x="7146563" y="5330309"/>
            <a:ext cx="3902030" cy="461665"/>
          </a:xfrm>
          <a:prstGeom prst="rect">
            <a:avLst/>
          </a:prstGeom>
        </p:spPr>
        <p:txBody>
          <a:bodyPr wrap="none">
            <a:spAutoFit/>
          </a:bodyPr>
          <a:lstStyle/>
          <a:p>
            <a:r>
              <a:rPr lang="et-EE" sz="2400" dirty="0">
                <a:latin typeface="Arial Narrow" panose="020B0606020202030204" pitchFamily="34" charset="0"/>
              </a:rPr>
              <a:t>Kohandatud </a:t>
            </a:r>
            <a:r>
              <a:rPr lang="et-EE" sz="2400" dirty="0" err="1">
                <a:latin typeface="Arial Narrow" panose="020B0606020202030204" pitchFamily="34" charset="0"/>
              </a:rPr>
              <a:t>Chanesi</a:t>
            </a:r>
            <a:r>
              <a:rPr lang="et-EE" sz="2400" dirty="0">
                <a:latin typeface="Arial Narrow" panose="020B0606020202030204" pitchFamily="34" charset="0"/>
              </a:rPr>
              <a:t> järgi (2010)</a:t>
            </a:r>
          </a:p>
        </p:txBody>
      </p:sp>
      <p:pic>
        <p:nvPicPr>
          <p:cNvPr id="8" name="Picture 7"/>
          <p:cNvPicPr>
            <a:picLocks noChangeAspect="1"/>
          </p:cNvPicPr>
          <p:nvPr/>
        </p:nvPicPr>
        <p:blipFill>
          <a:blip r:embed="rId4"/>
          <a:stretch>
            <a:fillRect/>
          </a:stretch>
        </p:blipFill>
        <p:spPr>
          <a:xfrm>
            <a:off x="10957734" y="184519"/>
            <a:ext cx="1129335" cy="970033"/>
          </a:xfrm>
          <a:prstGeom prst="rect">
            <a:avLst/>
          </a:prstGeom>
        </p:spPr>
      </p:pic>
    </p:spTree>
    <p:extLst>
      <p:ext uri="{BB962C8B-B14F-4D97-AF65-F5344CB8AC3E}">
        <p14:creationId xmlns:p14="http://schemas.microsoft.com/office/powerpoint/2010/main" val="4027950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Text Placeholder 2"/>
          <p:cNvSpPr>
            <a:spLocks noGrp="1"/>
          </p:cNvSpPr>
          <p:nvPr>
            <p:ph type="body" sz="quarter" idx="12"/>
          </p:nvPr>
        </p:nvSpPr>
        <p:spPr/>
        <p:txBody>
          <a:bodyPr/>
          <a:lstStyle/>
          <a:p>
            <a:endParaRPr lang="et-EE"/>
          </a:p>
        </p:txBody>
      </p:sp>
      <p:sp>
        <p:nvSpPr>
          <p:cNvPr id="4" name="Text Placeholder 3"/>
          <p:cNvSpPr>
            <a:spLocks noGrp="1"/>
          </p:cNvSpPr>
          <p:nvPr>
            <p:ph type="body" sz="quarter" idx="13"/>
          </p:nvPr>
        </p:nvSpPr>
        <p:spPr/>
        <p:txBody>
          <a:bodyPr/>
          <a:lstStyle/>
          <a:p>
            <a:endParaRPr lang="et-EE" dirty="0"/>
          </a:p>
        </p:txBody>
      </p:sp>
      <p:sp>
        <p:nvSpPr>
          <p:cNvPr id="5" name="Slide Number Placeholder 4"/>
          <p:cNvSpPr>
            <a:spLocks noGrp="1"/>
          </p:cNvSpPr>
          <p:nvPr>
            <p:ph type="sldNum" sz="quarter" idx="14"/>
          </p:nvPr>
        </p:nvSpPr>
        <p:spPr/>
        <p:txBody>
          <a:bodyPr/>
          <a:lstStyle/>
          <a:p>
            <a:fld id="{5760EBB3-55F0-45B9-956F-2DDC0B93B6D0}" type="slidenum">
              <a:rPr lang="ru-RU" smtClean="0"/>
              <a:pPr/>
              <a:t>11</a:t>
            </a:fld>
            <a:endParaRPr lang="ru-R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794" y="1210259"/>
            <a:ext cx="9550610" cy="3196271"/>
          </a:xfrm>
          <a:prstGeom prst="rect">
            <a:avLst/>
          </a:prstGeom>
        </p:spPr>
      </p:pic>
    </p:spTree>
    <p:extLst>
      <p:ext uri="{BB962C8B-B14F-4D97-AF65-F5344CB8AC3E}">
        <p14:creationId xmlns:p14="http://schemas.microsoft.com/office/powerpoint/2010/main" val="1230664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dirty="0"/>
          </a:p>
        </p:txBody>
      </p:sp>
      <p:sp>
        <p:nvSpPr>
          <p:cNvPr id="3" name="Text Placeholder 2"/>
          <p:cNvSpPr>
            <a:spLocks noGrp="1"/>
          </p:cNvSpPr>
          <p:nvPr>
            <p:ph type="body" sz="quarter" idx="12"/>
          </p:nvPr>
        </p:nvSpPr>
        <p:spPr/>
        <p:txBody>
          <a:bodyPr/>
          <a:lstStyle/>
          <a:p>
            <a:endParaRPr lang="et-EE"/>
          </a:p>
        </p:txBody>
      </p:sp>
      <p:sp>
        <p:nvSpPr>
          <p:cNvPr id="4" name="Text Placeholder 3"/>
          <p:cNvSpPr>
            <a:spLocks noGrp="1"/>
          </p:cNvSpPr>
          <p:nvPr>
            <p:ph type="body" sz="quarter" idx="13"/>
          </p:nvPr>
        </p:nvSpPr>
        <p:spPr/>
        <p:txBody>
          <a:bodyPr/>
          <a:lstStyle/>
          <a:p>
            <a:endParaRPr lang="et-EE"/>
          </a:p>
        </p:txBody>
      </p:sp>
      <p:sp>
        <p:nvSpPr>
          <p:cNvPr id="5" name="Slide Number Placeholder 4"/>
          <p:cNvSpPr>
            <a:spLocks noGrp="1"/>
          </p:cNvSpPr>
          <p:nvPr>
            <p:ph type="sldNum" sz="quarter" idx="14"/>
          </p:nvPr>
        </p:nvSpPr>
        <p:spPr/>
        <p:txBody>
          <a:bodyPr/>
          <a:lstStyle/>
          <a:p>
            <a:fld id="{5760EBB3-55F0-45B9-956F-2DDC0B93B6D0}" type="slidenum">
              <a:rPr lang="ru-RU" smtClean="0"/>
              <a:pPr/>
              <a:t>12</a:t>
            </a:fld>
            <a:endParaRPr lang="ru-R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1473941"/>
            <a:ext cx="11506200" cy="4657725"/>
          </a:xfrm>
          <a:prstGeom prst="rect">
            <a:avLst/>
          </a:prstGeom>
        </p:spPr>
      </p:pic>
      <p:pic>
        <p:nvPicPr>
          <p:cNvPr id="7" name="Picture 6"/>
          <p:cNvPicPr>
            <a:picLocks noChangeAspect="1"/>
          </p:cNvPicPr>
          <p:nvPr/>
        </p:nvPicPr>
        <p:blipFill>
          <a:blip r:embed="rId3"/>
          <a:stretch>
            <a:fillRect/>
          </a:stretch>
        </p:blipFill>
        <p:spPr>
          <a:xfrm>
            <a:off x="10957734" y="184519"/>
            <a:ext cx="1129335" cy="970033"/>
          </a:xfrm>
          <a:prstGeom prst="rect">
            <a:avLst/>
          </a:prstGeom>
        </p:spPr>
      </p:pic>
    </p:spTree>
    <p:extLst>
      <p:ext uri="{BB962C8B-B14F-4D97-AF65-F5344CB8AC3E}">
        <p14:creationId xmlns:p14="http://schemas.microsoft.com/office/powerpoint/2010/main" val="3484908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Text Placeholder 2"/>
          <p:cNvSpPr>
            <a:spLocks noGrp="1"/>
          </p:cNvSpPr>
          <p:nvPr>
            <p:ph type="body" sz="quarter" idx="12"/>
          </p:nvPr>
        </p:nvSpPr>
        <p:spPr/>
        <p:txBody>
          <a:bodyPr/>
          <a:lstStyle/>
          <a:p>
            <a:endParaRPr lang="et-EE"/>
          </a:p>
        </p:txBody>
      </p:sp>
      <p:sp>
        <p:nvSpPr>
          <p:cNvPr id="4" name="Text Placeholder 3"/>
          <p:cNvSpPr>
            <a:spLocks noGrp="1"/>
          </p:cNvSpPr>
          <p:nvPr>
            <p:ph type="body" sz="quarter" idx="13"/>
          </p:nvPr>
        </p:nvSpPr>
        <p:spPr/>
        <p:txBody>
          <a:bodyPr/>
          <a:lstStyle/>
          <a:p>
            <a:endParaRPr lang="et-EE"/>
          </a:p>
        </p:txBody>
      </p:sp>
      <p:sp>
        <p:nvSpPr>
          <p:cNvPr id="5" name="Slide Number Placeholder 4"/>
          <p:cNvSpPr>
            <a:spLocks noGrp="1"/>
          </p:cNvSpPr>
          <p:nvPr>
            <p:ph type="sldNum" sz="quarter" idx="14"/>
          </p:nvPr>
        </p:nvSpPr>
        <p:spPr/>
        <p:txBody>
          <a:bodyPr/>
          <a:lstStyle/>
          <a:p>
            <a:fld id="{5760EBB3-55F0-45B9-956F-2DDC0B93B6D0}" type="slidenum">
              <a:rPr lang="ru-RU" smtClean="0"/>
              <a:pPr/>
              <a:t>13</a:t>
            </a:fld>
            <a:endParaRPr lang="ru-R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04" y="1381715"/>
            <a:ext cx="11440390" cy="4654112"/>
          </a:xfrm>
          <a:prstGeom prst="rect">
            <a:avLst/>
          </a:prstGeom>
        </p:spPr>
      </p:pic>
      <p:pic>
        <p:nvPicPr>
          <p:cNvPr id="7" name="Picture 6"/>
          <p:cNvPicPr>
            <a:picLocks noChangeAspect="1"/>
          </p:cNvPicPr>
          <p:nvPr/>
        </p:nvPicPr>
        <p:blipFill>
          <a:blip r:embed="rId3"/>
          <a:stretch>
            <a:fillRect/>
          </a:stretch>
        </p:blipFill>
        <p:spPr>
          <a:xfrm>
            <a:off x="10957734" y="184519"/>
            <a:ext cx="1129335" cy="970033"/>
          </a:xfrm>
          <a:prstGeom prst="rect">
            <a:avLst/>
          </a:prstGeom>
        </p:spPr>
      </p:pic>
    </p:spTree>
    <p:extLst>
      <p:ext uri="{BB962C8B-B14F-4D97-AF65-F5344CB8AC3E}">
        <p14:creationId xmlns:p14="http://schemas.microsoft.com/office/powerpoint/2010/main" val="3553361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957734" y="184519"/>
            <a:ext cx="1129335" cy="970033"/>
          </a:xfrm>
          <a:prstGeom prst="rect">
            <a:avLst/>
          </a:prstGeom>
        </p:spPr>
      </p:pic>
      <p:sp>
        <p:nvSpPr>
          <p:cNvPr id="2" name="Title 1"/>
          <p:cNvSpPr>
            <a:spLocks noGrp="1"/>
          </p:cNvSpPr>
          <p:nvPr>
            <p:ph type="title"/>
          </p:nvPr>
        </p:nvSpPr>
        <p:spPr/>
        <p:txBody>
          <a:bodyPr/>
          <a:lstStyle/>
          <a:p>
            <a:endParaRPr lang="et-EE" dirty="0">
              <a:latin typeface="Arial Narrow" panose="020B0606020202030204" pitchFamily="34" charset="0"/>
            </a:endParaRPr>
          </a:p>
        </p:txBody>
      </p:sp>
      <p:sp>
        <p:nvSpPr>
          <p:cNvPr id="3" name="Text Placeholder 2"/>
          <p:cNvSpPr>
            <a:spLocks noGrp="1"/>
          </p:cNvSpPr>
          <p:nvPr>
            <p:ph type="body" sz="quarter" idx="12"/>
          </p:nvPr>
        </p:nvSpPr>
        <p:spPr/>
        <p:txBody>
          <a:bodyPr/>
          <a:lstStyle/>
          <a:p>
            <a:endParaRPr lang="et-EE">
              <a:latin typeface="Arial Narrow" panose="020B0606020202030204" pitchFamily="34" charset="0"/>
            </a:endParaRPr>
          </a:p>
        </p:txBody>
      </p:sp>
      <p:sp>
        <p:nvSpPr>
          <p:cNvPr id="4" name="Text Placeholder 3"/>
          <p:cNvSpPr>
            <a:spLocks noGrp="1"/>
          </p:cNvSpPr>
          <p:nvPr>
            <p:ph type="body" sz="quarter" idx="13"/>
          </p:nvPr>
        </p:nvSpPr>
        <p:spPr/>
        <p:txBody>
          <a:bodyPr/>
          <a:lstStyle/>
          <a:p>
            <a:endParaRPr lang="et-EE">
              <a:latin typeface="Arial Narrow" panose="020B0606020202030204" pitchFamily="34" charset="0"/>
            </a:endParaRPr>
          </a:p>
        </p:txBody>
      </p:sp>
      <p:sp>
        <p:nvSpPr>
          <p:cNvPr id="5" name="Slide Number Placeholder 4"/>
          <p:cNvSpPr>
            <a:spLocks noGrp="1"/>
          </p:cNvSpPr>
          <p:nvPr>
            <p:ph type="sldNum" sz="quarter" idx="14"/>
          </p:nvPr>
        </p:nvSpPr>
        <p:spPr/>
        <p:txBody>
          <a:bodyPr/>
          <a:lstStyle/>
          <a:p>
            <a:fld id="{5760EBB3-55F0-45B9-956F-2DDC0B93B6D0}" type="slidenum">
              <a:rPr lang="ru-RU" smtClean="0">
                <a:latin typeface="Arial Narrow" panose="020B0606020202030204" pitchFamily="34" charset="0"/>
              </a:rPr>
              <a:pPr/>
              <a:t>14</a:t>
            </a:fld>
            <a:endParaRPr lang="ru-RU" dirty="0">
              <a:latin typeface="Arial Narrow" panose="020B0606020202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27094452"/>
              </p:ext>
            </p:extLst>
          </p:nvPr>
        </p:nvGraphicFramePr>
        <p:xfrm>
          <a:off x="520282" y="1170979"/>
          <a:ext cx="11227633" cy="4979327"/>
        </p:xfrm>
        <a:graphic>
          <a:graphicData uri="http://schemas.openxmlformats.org/drawingml/2006/table">
            <a:tbl>
              <a:tblPr firstRow="1" bandRow="1">
                <a:tableStyleId>{22838BEF-8BB2-4498-84A7-C5851F593DF1}</a:tableStyleId>
              </a:tblPr>
              <a:tblGrid>
                <a:gridCol w="5606321">
                  <a:extLst>
                    <a:ext uri="{9D8B030D-6E8A-4147-A177-3AD203B41FA5}">
                      <a16:colId xmlns:a16="http://schemas.microsoft.com/office/drawing/2014/main" val="20000"/>
                    </a:ext>
                  </a:extLst>
                </a:gridCol>
                <a:gridCol w="5621312">
                  <a:extLst>
                    <a:ext uri="{9D8B030D-6E8A-4147-A177-3AD203B41FA5}">
                      <a16:colId xmlns:a16="http://schemas.microsoft.com/office/drawing/2014/main" val="20001"/>
                    </a:ext>
                  </a:extLst>
                </a:gridCol>
              </a:tblGrid>
              <a:tr h="417768">
                <a:tc>
                  <a:txBody>
                    <a:bodyPr/>
                    <a:lstStyle/>
                    <a:p>
                      <a:r>
                        <a:rPr lang="et-EE" sz="2000" dirty="0" smtClean="0">
                          <a:latin typeface="Arial Narrow" panose="020B0606020202030204" pitchFamily="34" charset="0"/>
                        </a:rPr>
                        <a:t>Tõenduspõhine </a:t>
                      </a:r>
                      <a:r>
                        <a:rPr lang="et-EE" sz="2000" dirty="0" err="1" smtClean="0">
                          <a:latin typeface="Arial Narrow" panose="020B0606020202030204" pitchFamily="34" charset="0"/>
                        </a:rPr>
                        <a:t>õendusabi</a:t>
                      </a:r>
                      <a:r>
                        <a:rPr lang="et-EE" sz="2000" dirty="0" smtClean="0">
                          <a:latin typeface="Arial Narrow" panose="020B0606020202030204" pitchFamily="34" charset="0"/>
                        </a:rPr>
                        <a:t> planeerimine</a:t>
                      </a:r>
                      <a:endParaRPr lang="et-EE" sz="2000" dirty="0">
                        <a:latin typeface="Arial Narrow" panose="020B0606020202030204" pitchFamily="34" charset="0"/>
                      </a:endParaRPr>
                    </a:p>
                  </a:txBody>
                  <a:tcPr/>
                </a:tc>
                <a:tc>
                  <a:txBody>
                    <a:bodyPr/>
                    <a:lstStyle/>
                    <a:p>
                      <a:r>
                        <a:rPr lang="et-EE" sz="2000" dirty="0" smtClean="0">
                          <a:latin typeface="Arial Narrow" panose="020B0606020202030204" pitchFamily="34" charset="0"/>
                        </a:rPr>
                        <a:t>Tõhus õdede ressurss</a:t>
                      </a:r>
                      <a:endParaRPr lang="et-EE" sz="2000" dirty="0">
                        <a:latin typeface="Arial Narrow" panose="020B0606020202030204" pitchFamily="34" charset="0"/>
                      </a:endParaRPr>
                    </a:p>
                  </a:txBody>
                  <a:tcPr/>
                </a:tc>
                <a:extLst>
                  <a:ext uri="{0D108BD9-81ED-4DB2-BD59-A6C34878D82A}">
                    <a16:rowId xmlns:a16="http://schemas.microsoft.com/office/drawing/2014/main" val="10000"/>
                  </a:ext>
                </a:extLst>
              </a:tr>
              <a:tr h="1304811">
                <a:tc>
                  <a:txBody>
                    <a:bodyPr/>
                    <a:lstStyle/>
                    <a:p>
                      <a:pPr marL="285750" lvl="0" indent="-285750">
                        <a:buFont typeface="Arial" panose="020B0604020202020204" pitchFamily="34" charset="0"/>
                        <a:buChar char="•"/>
                      </a:pPr>
                      <a:r>
                        <a:rPr lang="et-EE" sz="1600" dirty="0" smtClean="0">
                          <a:latin typeface="Arial Narrow" panose="020B0606020202030204" pitchFamily="34" charset="0"/>
                        </a:rPr>
                        <a:t>Iga patsiendi õendusabi </a:t>
                      </a:r>
                      <a:r>
                        <a:rPr lang="et-EE" sz="1600" dirty="0" err="1" smtClean="0">
                          <a:latin typeface="Arial Narrow" panose="020B0606020202030204" pitchFamily="34" charset="0"/>
                        </a:rPr>
                        <a:t>plaaneerimisel</a:t>
                      </a:r>
                      <a:r>
                        <a:rPr lang="et-EE" sz="1600" dirty="0" smtClean="0">
                          <a:latin typeface="Arial Narrow" panose="020B0606020202030204" pitchFamily="34" charset="0"/>
                        </a:rPr>
                        <a:t> </a:t>
                      </a:r>
                      <a:r>
                        <a:rPr lang="et-EE" sz="1600" dirty="0" err="1" smtClean="0">
                          <a:latin typeface="Arial Narrow" panose="020B0606020202030204" pitchFamily="34" charset="0"/>
                        </a:rPr>
                        <a:t>prioritiseeritakse</a:t>
                      </a:r>
                      <a:r>
                        <a:rPr lang="et-EE" sz="1600" dirty="0" smtClean="0">
                          <a:latin typeface="Arial Narrow" panose="020B0606020202030204" pitchFamily="34" charset="0"/>
                        </a:rPr>
                        <a:t> </a:t>
                      </a:r>
                      <a:r>
                        <a:rPr lang="et-EE" sz="1600" dirty="0" err="1" smtClean="0">
                          <a:latin typeface="Arial Narrow" panose="020B0606020202030204" pitchFamily="34" charset="0"/>
                        </a:rPr>
                        <a:t>õendusdiagnoose</a:t>
                      </a:r>
                      <a:r>
                        <a:rPr lang="et-EE" sz="1600" dirty="0" smtClean="0">
                          <a:latin typeface="Arial Narrow" panose="020B0606020202030204" pitchFamily="34" charset="0"/>
                        </a:rPr>
                        <a:t>, tulemusi ja sekkumist;</a:t>
                      </a:r>
                    </a:p>
                    <a:p>
                      <a:pPr marL="285750" lvl="0" indent="-285750">
                        <a:buFont typeface="Arial" panose="020B0604020202020204" pitchFamily="34" charset="0"/>
                        <a:buChar char="•"/>
                      </a:pPr>
                      <a:r>
                        <a:rPr lang="et-EE" sz="1600" dirty="0" err="1" smtClean="0">
                          <a:latin typeface="Arial Narrow" panose="020B0606020202030204" pitchFamily="34" charset="0"/>
                        </a:rPr>
                        <a:t>Õendusabi</a:t>
                      </a:r>
                      <a:r>
                        <a:rPr lang="et-EE" sz="1600" dirty="0" smtClean="0">
                          <a:latin typeface="Arial Narrow" panose="020B0606020202030204" pitchFamily="34" charset="0"/>
                        </a:rPr>
                        <a:t> planeerimisel lähtutakse patsiendi vajadustest tagades patsientide turvalisus;</a:t>
                      </a:r>
                    </a:p>
                    <a:p>
                      <a:pPr marL="285750" lvl="0" indent="-285750">
                        <a:buFont typeface="Arial" panose="020B0604020202020204" pitchFamily="34" charset="0"/>
                        <a:buChar char="•"/>
                      </a:pPr>
                      <a:r>
                        <a:rPr lang="et-EE" sz="1600" dirty="0" smtClean="0">
                          <a:latin typeface="Arial Narrow" panose="020B0606020202030204" pitchFamily="34" charset="0"/>
                        </a:rPr>
                        <a:t>Patsiendile tagatakse järjepidev </a:t>
                      </a:r>
                      <a:r>
                        <a:rPr lang="et-EE" sz="1600" dirty="0" err="1" smtClean="0">
                          <a:latin typeface="Arial Narrow" panose="020B0606020202030204" pitchFamily="34" charset="0"/>
                        </a:rPr>
                        <a:t>õendusabi</a:t>
                      </a:r>
                      <a:endParaRPr lang="et-EE" sz="1600" dirty="0">
                        <a:latin typeface="Arial Narrow" panose="020B0606020202030204" pitchFamily="34" charset="0"/>
                      </a:endParaRPr>
                    </a:p>
                  </a:txBody>
                  <a:tcPr/>
                </a:tc>
                <a:tc>
                  <a:txBody>
                    <a:bodyPr/>
                    <a:lstStyle/>
                    <a:p>
                      <a:pPr marL="285750" lvl="0" indent="-285750">
                        <a:buFont typeface="Arial" panose="020B0604020202020204" pitchFamily="34" charset="0"/>
                        <a:buChar char="•"/>
                      </a:pPr>
                      <a:r>
                        <a:rPr lang="et-EE" sz="1600" dirty="0" smtClean="0">
                          <a:latin typeface="Arial Narrow" panose="020B0606020202030204" pitchFamily="34" charset="0"/>
                        </a:rPr>
                        <a:t>Hinnata ravi sh </a:t>
                      </a:r>
                      <a:r>
                        <a:rPr lang="et-EE" sz="1600" dirty="0" err="1" smtClean="0">
                          <a:latin typeface="Arial Narrow" panose="020B0606020202030204" pitchFamily="34" charset="0"/>
                        </a:rPr>
                        <a:t>õendusabi</a:t>
                      </a:r>
                      <a:r>
                        <a:rPr lang="et-EE" sz="1600" dirty="0" smtClean="0">
                          <a:latin typeface="Arial Narrow" panose="020B0606020202030204" pitchFamily="34" charset="0"/>
                        </a:rPr>
                        <a:t> kuluefektiivsust.</a:t>
                      </a:r>
                    </a:p>
                    <a:p>
                      <a:pPr marL="285750" lvl="0" indent="-285750">
                        <a:buFont typeface="Arial" panose="020B0604020202020204" pitchFamily="34" charset="0"/>
                        <a:buChar char="•"/>
                      </a:pPr>
                      <a:r>
                        <a:rPr lang="et-EE" sz="1600" dirty="0" smtClean="0">
                          <a:latin typeface="Arial Narrow" panose="020B0606020202030204" pitchFamily="34" charset="0"/>
                        </a:rPr>
                        <a:t>Võimalus vähendada </a:t>
                      </a:r>
                      <a:r>
                        <a:rPr lang="et-EE" sz="1600" dirty="0" err="1" smtClean="0">
                          <a:latin typeface="Arial Narrow" panose="020B0606020202030204" pitchFamily="34" charset="0"/>
                        </a:rPr>
                        <a:t>tervishoiukulusi</a:t>
                      </a:r>
                      <a:r>
                        <a:rPr lang="et-EE" sz="1600" dirty="0" smtClean="0">
                          <a:latin typeface="Arial Narrow" panose="020B0606020202030204" pitchFamily="34" charset="0"/>
                        </a:rPr>
                        <a:t> kahjustamata patsiendi ohutust. </a:t>
                      </a:r>
                    </a:p>
                    <a:p>
                      <a:pPr marL="285750" lvl="0" indent="-285750">
                        <a:buFont typeface="Arial" panose="020B0604020202020204" pitchFamily="34" charset="0"/>
                        <a:buChar char="•"/>
                      </a:pPr>
                      <a:r>
                        <a:rPr lang="et-EE" sz="1600" dirty="0" smtClean="0">
                          <a:latin typeface="Arial Narrow" panose="020B0606020202030204" pitchFamily="34" charset="0"/>
                        </a:rPr>
                        <a:t>Võimaldab analüüsida </a:t>
                      </a:r>
                      <a:r>
                        <a:rPr lang="et-EE" sz="1600" dirty="0" err="1" smtClean="0">
                          <a:latin typeface="Arial Narrow" panose="020B0606020202030204" pitchFamily="34" charset="0"/>
                        </a:rPr>
                        <a:t>õendusabi</a:t>
                      </a:r>
                      <a:r>
                        <a:rPr lang="et-EE" sz="1600" dirty="0" smtClean="0">
                          <a:latin typeface="Arial Narrow" panose="020B0606020202030204" pitchFamily="34" charset="0"/>
                        </a:rPr>
                        <a:t> vajadusi lähtuvalt patsiendi vajadustest. </a:t>
                      </a:r>
                    </a:p>
                    <a:p>
                      <a:pPr marL="285750" lvl="0" indent="-285750">
                        <a:buFont typeface="Arial" panose="020B0604020202020204" pitchFamily="34" charset="0"/>
                        <a:buChar char="•"/>
                      </a:pPr>
                      <a:r>
                        <a:rPr lang="et-EE" sz="1600" dirty="0" smtClean="0">
                          <a:latin typeface="Arial Narrow" panose="020B0606020202030204" pitchFamily="34" charset="0"/>
                        </a:rPr>
                        <a:t>Võimaldab hinnata </a:t>
                      </a:r>
                      <a:r>
                        <a:rPr lang="et-EE" sz="1600" dirty="0" err="1" smtClean="0">
                          <a:latin typeface="Arial Narrow" panose="020B0606020202030204" pitchFamily="34" charset="0"/>
                        </a:rPr>
                        <a:t>õendusabi</a:t>
                      </a:r>
                      <a:r>
                        <a:rPr lang="et-EE" sz="1600" dirty="0" smtClean="0">
                          <a:latin typeface="Arial Narrow" panose="020B0606020202030204" pitchFamily="34" charset="0"/>
                        </a:rPr>
                        <a:t> osutamiseks vajaminevaid ressursse</a:t>
                      </a:r>
                    </a:p>
                    <a:p>
                      <a:pPr marL="285750" lvl="0" indent="-285750">
                        <a:buFont typeface="Arial" panose="020B0604020202020204" pitchFamily="34" charset="0"/>
                        <a:buChar char="•"/>
                      </a:pPr>
                      <a:r>
                        <a:rPr lang="et-EE" sz="1600" dirty="0" smtClean="0">
                          <a:latin typeface="Arial Narrow" panose="020B0606020202030204" pitchFamily="34" charset="0"/>
                        </a:rPr>
                        <a:t>Võimaldab hinnata patsientide rahulolu </a:t>
                      </a:r>
                      <a:r>
                        <a:rPr lang="et-EE" sz="1600" dirty="0" err="1" smtClean="0">
                          <a:latin typeface="Arial Narrow" panose="020B0606020202030204" pitchFamily="34" charset="0"/>
                        </a:rPr>
                        <a:t>õendusabiga</a:t>
                      </a:r>
                      <a:r>
                        <a:rPr lang="et-EE" sz="1600" dirty="0" smtClean="0">
                          <a:latin typeface="Arial Narrow" panose="020B0606020202030204" pitchFamily="34" charset="0"/>
                        </a:rPr>
                        <a:t>.</a:t>
                      </a:r>
                    </a:p>
                  </a:txBody>
                  <a:tcPr/>
                </a:tc>
                <a:extLst>
                  <a:ext uri="{0D108BD9-81ED-4DB2-BD59-A6C34878D82A}">
                    <a16:rowId xmlns:a16="http://schemas.microsoft.com/office/drawing/2014/main" val="10001"/>
                  </a:ext>
                </a:extLst>
              </a:tr>
              <a:tr h="721079">
                <a:tc>
                  <a:txBody>
                    <a:bodyPr/>
                    <a:lstStyle/>
                    <a:p>
                      <a:r>
                        <a:rPr lang="et-EE" sz="2000" b="1" dirty="0" smtClean="0">
                          <a:latin typeface="Arial Narrow" panose="020B0606020202030204" pitchFamily="34" charset="0"/>
                        </a:rPr>
                        <a:t>Tõhus õdede põhiõpe ja </a:t>
                      </a:r>
                      <a:r>
                        <a:rPr lang="et-EE" sz="2000" b="1" dirty="0" err="1" smtClean="0">
                          <a:latin typeface="Arial Narrow" panose="020B0606020202030204" pitchFamily="34" charset="0"/>
                        </a:rPr>
                        <a:t>õendustöötajate</a:t>
                      </a:r>
                      <a:r>
                        <a:rPr lang="et-EE" sz="2000" b="1" dirty="0" smtClean="0">
                          <a:latin typeface="Arial Narrow" panose="020B0606020202030204" pitchFamily="34" charset="0"/>
                        </a:rPr>
                        <a:t> täiendõpe ning selle hindamine</a:t>
                      </a:r>
                      <a:endParaRPr lang="et-EE" sz="2000" b="1" dirty="0">
                        <a:latin typeface="Arial Narrow" panose="020B0606020202030204" pitchFamily="34" charset="0"/>
                      </a:endParaRPr>
                    </a:p>
                  </a:txBody>
                  <a:tcPr/>
                </a:tc>
                <a:tc>
                  <a:txBody>
                    <a:bodyPr/>
                    <a:lstStyle/>
                    <a:p>
                      <a:r>
                        <a:rPr lang="et-EE" sz="2000" b="1" dirty="0" smtClean="0">
                          <a:latin typeface="Arial Narrow" panose="020B0606020202030204" pitchFamily="34" charset="0"/>
                        </a:rPr>
                        <a:t>Teaduspõhised </a:t>
                      </a:r>
                      <a:r>
                        <a:rPr lang="et-EE" sz="2000" b="1" dirty="0" err="1" smtClean="0">
                          <a:latin typeface="Arial Narrow" panose="020B0606020202030204" pitchFamily="34" charset="0"/>
                        </a:rPr>
                        <a:t>õendusalased</a:t>
                      </a:r>
                      <a:r>
                        <a:rPr lang="et-EE" sz="2000" b="1" dirty="0" smtClean="0">
                          <a:latin typeface="Arial Narrow" panose="020B0606020202030204" pitchFamily="34" charset="0"/>
                        </a:rPr>
                        <a:t> teadmised</a:t>
                      </a:r>
                    </a:p>
                  </a:txBody>
                  <a:tcPr/>
                </a:tc>
                <a:extLst>
                  <a:ext uri="{0D108BD9-81ED-4DB2-BD59-A6C34878D82A}">
                    <a16:rowId xmlns:a16="http://schemas.microsoft.com/office/drawing/2014/main" val="10002"/>
                  </a:ext>
                </a:extLst>
              </a:tr>
              <a:tr h="2025890">
                <a:tc>
                  <a:txBody>
                    <a:bodyPr/>
                    <a:lstStyle/>
                    <a:p>
                      <a:pPr marL="285750" lvl="0" indent="-285750">
                        <a:buFont typeface="Arial" panose="020B0604020202020204" pitchFamily="34" charset="0"/>
                        <a:buChar char="•"/>
                      </a:pPr>
                      <a:r>
                        <a:rPr lang="et-EE" sz="1600" dirty="0" smtClean="0">
                          <a:latin typeface="Arial Narrow" panose="020B0606020202030204" pitchFamily="34" charset="0"/>
                        </a:rPr>
                        <a:t>Põhiõppe õppekava põhineb  teaduspõhistel </a:t>
                      </a:r>
                      <a:r>
                        <a:rPr lang="et-EE" sz="1600" dirty="0" err="1" smtClean="0">
                          <a:latin typeface="Arial Narrow" panose="020B0606020202030204" pitchFamily="34" charset="0"/>
                        </a:rPr>
                        <a:t>õendusabi</a:t>
                      </a:r>
                      <a:r>
                        <a:rPr lang="et-EE" sz="1600" dirty="0" smtClean="0">
                          <a:latin typeface="Arial Narrow" panose="020B0606020202030204" pitchFamily="34" charset="0"/>
                        </a:rPr>
                        <a:t> kontseptsioonidel ning praktikal. </a:t>
                      </a:r>
                    </a:p>
                    <a:p>
                      <a:pPr marL="285750" lvl="0" indent="-285750">
                        <a:buFont typeface="Arial" panose="020B0604020202020204" pitchFamily="34" charset="0"/>
                        <a:buChar char="•"/>
                      </a:pPr>
                      <a:r>
                        <a:rPr lang="et-EE" sz="1600" dirty="0" smtClean="0">
                          <a:latin typeface="Arial Narrow" panose="020B0606020202030204" pitchFamily="34" charset="0"/>
                        </a:rPr>
                        <a:t>Võimaldab analüüsida üliõpilaste ja </a:t>
                      </a:r>
                      <a:r>
                        <a:rPr lang="et-EE" sz="1600" dirty="0" err="1" smtClean="0">
                          <a:latin typeface="Arial Narrow" panose="020B0606020202030204" pitchFamily="34" charset="0"/>
                        </a:rPr>
                        <a:t>õendustöötajate</a:t>
                      </a:r>
                      <a:r>
                        <a:rPr lang="et-EE" sz="1600" dirty="0" smtClean="0">
                          <a:latin typeface="Arial Narrow" panose="020B0606020202030204" pitchFamily="34" charset="0"/>
                        </a:rPr>
                        <a:t> ühtseid arusaamu </a:t>
                      </a:r>
                      <a:r>
                        <a:rPr lang="et-EE" sz="1600" dirty="0" err="1" smtClean="0">
                          <a:latin typeface="Arial Narrow" panose="020B0606020202030204" pitchFamily="34" charset="0"/>
                        </a:rPr>
                        <a:t>õendusabi</a:t>
                      </a:r>
                      <a:r>
                        <a:rPr lang="et-EE" sz="1600" dirty="0" smtClean="0">
                          <a:latin typeface="Arial Narrow" panose="020B0606020202030204" pitchFamily="34" charset="0"/>
                        </a:rPr>
                        <a:t> osutamisel</a:t>
                      </a:r>
                    </a:p>
                    <a:p>
                      <a:pPr marL="285750" lvl="0" indent="-285750">
                        <a:buFont typeface="Arial" panose="020B0604020202020204" pitchFamily="34" charset="0"/>
                        <a:buChar char="•"/>
                      </a:pPr>
                      <a:r>
                        <a:rPr lang="et-EE" sz="1600" dirty="0" smtClean="0">
                          <a:latin typeface="Arial Narrow" panose="020B0606020202030204" pitchFamily="34" charset="0"/>
                        </a:rPr>
                        <a:t>Võimaldab selgitada välja üliõpilaste ja </a:t>
                      </a:r>
                      <a:r>
                        <a:rPr lang="et-EE" sz="1600" dirty="0" err="1" smtClean="0">
                          <a:latin typeface="Arial Narrow" panose="020B0606020202030204" pitchFamily="34" charset="0"/>
                        </a:rPr>
                        <a:t>õendustöötajate</a:t>
                      </a:r>
                      <a:r>
                        <a:rPr lang="et-EE" sz="1600" dirty="0" smtClean="0">
                          <a:latin typeface="Arial Narrow" panose="020B0606020202030204" pitchFamily="34" charset="0"/>
                        </a:rPr>
                        <a:t> koolitusvajadusi nii individuaalsel kui organisatsiooni tasemel. </a:t>
                      </a:r>
                    </a:p>
                    <a:p>
                      <a:pPr marL="285750" lvl="0" indent="-285750">
                        <a:buFont typeface="Arial" panose="020B0604020202020204" pitchFamily="34" charset="0"/>
                        <a:buChar char="•"/>
                      </a:pPr>
                      <a:r>
                        <a:rPr lang="et-EE" sz="1600" dirty="0" smtClean="0">
                          <a:latin typeface="Arial Narrow" panose="020B0606020202030204" pitchFamily="34" charset="0"/>
                        </a:rPr>
                        <a:t>Võimaldab saada tagasiside õe hariduse- ja täienduskoolituse kvaliteedist</a:t>
                      </a:r>
                    </a:p>
                  </a:txBody>
                  <a:tcPr/>
                </a:tc>
                <a:tc>
                  <a:txBody>
                    <a:bodyPr/>
                    <a:lstStyle/>
                    <a:p>
                      <a:pPr marL="285750" lvl="0" indent="-285750">
                        <a:buFont typeface="Arial" panose="020B0604020202020204" pitchFamily="34" charset="0"/>
                        <a:buChar char="•"/>
                      </a:pPr>
                      <a:r>
                        <a:rPr lang="et-EE" sz="1600" dirty="0" smtClean="0">
                          <a:latin typeface="Arial Narrow" panose="020B0606020202030204" pitchFamily="34" charset="0"/>
                        </a:rPr>
                        <a:t>Võimaldab hinnata teadustöö kaudu </a:t>
                      </a:r>
                      <a:r>
                        <a:rPr lang="et-EE" sz="1600" dirty="0" err="1" smtClean="0">
                          <a:latin typeface="Arial Narrow" panose="020B0606020202030204" pitchFamily="34" charset="0"/>
                        </a:rPr>
                        <a:t>õendussekkumiste</a:t>
                      </a:r>
                      <a:r>
                        <a:rPr lang="et-EE" sz="1600" dirty="0" smtClean="0">
                          <a:latin typeface="Arial Narrow" panose="020B0606020202030204" pitchFamily="34" charset="0"/>
                        </a:rPr>
                        <a:t>- ja tulemuste seoseid patsiendi probleemidega (</a:t>
                      </a:r>
                      <a:r>
                        <a:rPr lang="et-EE" sz="1600" dirty="0" err="1" smtClean="0">
                          <a:latin typeface="Arial Narrow" panose="020B0606020202030204" pitchFamily="34" charset="0"/>
                        </a:rPr>
                        <a:t>õendusdiagnoosid</a:t>
                      </a:r>
                      <a:r>
                        <a:rPr lang="et-EE" sz="1600" dirty="0" smtClean="0">
                          <a:latin typeface="Arial Narrow" panose="020B0606020202030204" pitchFamily="34" charset="0"/>
                        </a:rPr>
                        <a:t>). </a:t>
                      </a:r>
                    </a:p>
                    <a:p>
                      <a:pPr marL="285750" lvl="0" indent="-285750">
                        <a:buFont typeface="Arial" panose="020B0604020202020204" pitchFamily="34" charset="0"/>
                        <a:buChar char="•"/>
                      </a:pPr>
                      <a:r>
                        <a:rPr lang="et-EE" sz="1600" dirty="0" smtClean="0">
                          <a:latin typeface="Arial Narrow" panose="020B0606020202030204" pitchFamily="34" charset="0"/>
                        </a:rPr>
                        <a:t>NNN kasutamine võimaldab osaleda rahvusvahelistes uurimistöödes. </a:t>
                      </a:r>
                    </a:p>
                    <a:p>
                      <a:pPr marL="285750" lvl="0" indent="-285750">
                        <a:buFont typeface="Arial" panose="020B0604020202020204" pitchFamily="34" charset="0"/>
                        <a:buChar char="•"/>
                      </a:pPr>
                      <a:r>
                        <a:rPr lang="et-EE" sz="1600" dirty="0" smtClean="0">
                          <a:latin typeface="Arial Narrow" panose="020B0606020202030204" pitchFamily="34" charset="0"/>
                        </a:rPr>
                        <a:t>NNN kasutamine </a:t>
                      </a:r>
                      <a:r>
                        <a:rPr lang="et-EE" sz="1600" dirty="0" err="1" smtClean="0">
                          <a:latin typeface="Arial Narrow" panose="020B0606020202030204" pitchFamily="34" charset="0"/>
                        </a:rPr>
                        <a:t>õendusabi</a:t>
                      </a:r>
                      <a:r>
                        <a:rPr lang="et-EE" sz="1600" dirty="0" smtClean="0">
                          <a:latin typeface="Arial Narrow" panose="020B0606020202030204" pitchFamily="34" charset="0"/>
                        </a:rPr>
                        <a:t> kvaliteedinäitajana. </a:t>
                      </a:r>
                    </a:p>
                    <a:p>
                      <a:pPr marL="285750" lvl="0" indent="-285750">
                        <a:buFont typeface="Arial" panose="020B0604020202020204" pitchFamily="34" charset="0"/>
                        <a:buChar char="•"/>
                      </a:pPr>
                      <a:r>
                        <a:rPr lang="et-EE" sz="1600" dirty="0" smtClean="0">
                          <a:latin typeface="Arial Narrow" panose="020B0606020202030204" pitchFamily="34" charset="0"/>
                        </a:rPr>
                        <a:t>Määratleda uute </a:t>
                      </a:r>
                      <a:r>
                        <a:rPr lang="et-EE" sz="1600" dirty="0" err="1" smtClean="0">
                          <a:latin typeface="Arial Narrow" panose="020B0606020202030204" pitchFamily="34" charset="0"/>
                        </a:rPr>
                        <a:t>õendusabi</a:t>
                      </a:r>
                      <a:r>
                        <a:rPr lang="et-EE" sz="1600" dirty="0" smtClean="0">
                          <a:latin typeface="Arial Narrow" panose="020B0606020202030204" pitchFamily="34" charset="0"/>
                        </a:rPr>
                        <a:t> kontseptsioonide integreerimist </a:t>
                      </a:r>
                      <a:r>
                        <a:rPr lang="et-EE" sz="1600" dirty="0" err="1" smtClean="0">
                          <a:latin typeface="Arial Narrow" panose="020B0606020202030204" pitchFamily="34" charset="0"/>
                        </a:rPr>
                        <a:t>NNNga</a:t>
                      </a:r>
                      <a:r>
                        <a:rPr lang="et-EE" sz="1600" dirty="0" smtClean="0">
                          <a:latin typeface="Arial Narrow" panose="020B0606020202030204" pitchFamily="34" charset="0"/>
                        </a:rPr>
                        <a:t>.</a:t>
                      </a:r>
                      <a:endParaRPr lang="et-EE" sz="1600" dirty="0">
                        <a:latin typeface="Arial Narrow" panose="020B060602020203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93866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Text Placeholder 2"/>
          <p:cNvSpPr>
            <a:spLocks noGrp="1"/>
          </p:cNvSpPr>
          <p:nvPr>
            <p:ph type="body" sz="quarter" idx="12"/>
          </p:nvPr>
        </p:nvSpPr>
        <p:spPr/>
        <p:txBody>
          <a:bodyPr/>
          <a:lstStyle/>
          <a:p>
            <a:endParaRPr lang="et-EE"/>
          </a:p>
        </p:txBody>
      </p:sp>
      <p:sp>
        <p:nvSpPr>
          <p:cNvPr id="4" name="Text Placeholder 3"/>
          <p:cNvSpPr>
            <a:spLocks noGrp="1"/>
          </p:cNvSpPr>
          <p:nvPr>
            <p:ph type="body" sz="quarter" idx="13"/>
          </p:nvPr>
        </p:nvSpPr>
        <p:spPr/>
        <p:txBody>
          <a:bodyPr/>
          <a:lstStyle/>
          <a:p>
            <a:endParaRPr lang="et-EE"/>
          </a:p>
        </p:txBody>
      </p:sp>
      <p:sp>
        <p:nvSpPr>
          <p:cNvPr id="5" name="Slide Number Placeholder 4"/>
          <p:cNvSpPr>
            <a:spLocks noGrp="1"/>
          </p:cNvSpPr>
          <p:nvPr>
            <p:ph type="sldNum" sz="quarter" idx="14"/>
          </p:nvPr>
        </p:nvSpPr>
        <p:spPr/>
        <p:txBody>
          <a:bodyPr/>
          <a:lstStyle/>
          <a:p>
            <a:fld id="{5760EBB3-55F0-45B9-956F-2DDC0B93B6D0}" type="slidenum">
              <a:rPr lang="ru-RU" smtClean="0"/>
              <a:pPr/>
              <a:t>15</a:t>
            </a:fld>
            <a:endParaRPr lang="ru-RU" dirty="0"/>
          </a:p>
        </p:txBody>
      </p:sp>
      <p:graphicFrame>
        <p:nvGraphicFramePr>
          <p:cNvPr id="6" name="Table 5"/>
          <p:cNvGraphicFramePr>
            <a:graphicFrameLocks noGrp="1"/>
          </p:cNvGraphicFramePr>
          <p:nvPr>
            <p:extLst>
              <p:ext uri="{D42A27DB-BD31-4B8C-83A1-F6EECF244321}">
                <p14:modId xmlns:p14="http://schemas.microsoft.com/office/powerpoint/2010/main" val="2896017728"/>
              </p:ext>
            </p:extLst>
          </p:nvPr>
        </p:nvGraphicFramePr>
        <p:xfrm>
          <a:off x="741217" y="1384503"/>
          <a:ext cx="10785763" cy="4083626"/>
        </p:xfrm>
        <a:graphic>
          <a:graphicData uri="http://schemas.openxmlformats.org/drawingml/2006/table">
            <a:tbl>
              <a:tblPr firstRow="1" bandRow="1">
                <a:tableStyleId>{22838BEF-8BB2-4498-84A7-C5851F593DF1}</a:tableStyleId>
              </a:tblPr>
              <a:tblGrid>
                <a:gridCol w="10785763">
                  <a:extLst>
                    <a:ext uri="{9D8B030D-6E8A-4147-A177-3AD203B41FA5}">
                      <a16:colId xmlns:a16="http://schemas.microsoft.com/office/drawing/2014/main" val="20000"/>
                    </a:ext>
                  </a:extLst>
                </a:gridCol>
              </a:tblGrid>
              <a:tr h="985703">
                <a:tc>
                  <a:txBody>
                    <a:bodyPr/>
                    <a:lstStyle/>
                    <a:p>
                      <a:r>
                        <a:rPr lang="et-EE" sz="2400" dirty="0" smtClean="0">
                          <a:latin typeface="Arial Narrow" panose="020B0606020202030204" pitchFamily="34" charset="0"/>
                        </a:rPr>
                        <a:t>Kokkuvõttes võib järeldada, et NNN (NANDA-I, NIC ja NOC) standardiseeritud </a:t>
                      </a:r>
                      <a:r>
                        <a:rPr lang="et-EE" sz="2400" dirty="0" err="1" smtClean="0">
                          <a:latin typeface="Arial Narrow" panose="020B0606020202030204" pitchFamily="34" charset="0"/>
                        </a:rPr>
                        <a:t>õendusabi</a:t>
                      </a:r>
                      <a:r>
                        <a:rPr lang="et-EE" sz="2400" dirty="0" smtClean="0">
                          <a:latin typeface="Arial Narrow" panose="020B0606020202030204" pitchFamily="34" charset="0"/>
                        </a:rPr>
                        <a:t> klassifikaatorite kasutusele võtmine võimaldab:</a:t>
                      </a:r>
                      <a:endParaRPr lang="et-EE" sz="2400" dirty="0">
                        <a:latin typeface="Arial Narrow" panose="020B0606020202030204" pitchFamily="34" charset="0"/>
                      </a:endParaRPr>
                    </a:p>
                  </a:txBody>
                  <a:tcPr/>
                </a:tc>
                <a:extLst>
                  <a:ext uri="{0D108BD9-81ED-4DB2-BD59-A6C34878D82A}">
                    <a16:rowId xmlns:a16="http://schemas.microsoft.com/office/drawing/2014/main" val="10000"/>
                  </a:ext>
                </a:extLst>
              </a:tr>
              <a:tr h="3097923">
                <a:tc>
                  <a:txBody>
                    <a:bodyPr/>
                    <a:lstStyle/>
                    <a:p>
                      <a:pPr lvl="0"/>
                      <a:endParaRPr lang="et-EE" dirty="0" smtClean="0">
                        <a:latin typeface="Arial Narrow" panose="020B0606020202030204" pitchFamily="34" charset="0"/>
                      </a:endParaRPr>
                    </a:p>
                    <a:p>
                      <a:pPr marL="285750" lvl="0" indent="-285750">
                        <a:buFont typeface="Arial" panose="020B0604020202020204" pitchFamily="34" charset="0"/>
                        <a:buChar char="•"/>
                      </a:pPr>
                      <a:r>
                        <a:rPr lang="et-EE" sz="2400" dirty="0" smtClean="0">
                          <a:latin typeface="Arial Narrow" panose="020B0606020202030204" pitchFamily="34" charset="0"/>
                        </a:rPr>
                        <a:t>Kasutusele võtta ja arendada elektroonilist </a:t>
                      </a:r>
                      <a:r>
                        <a:rPr lang="et-EE" sz="2400" dirty="0" err="1" smtClean="0">
                          <a:latin typeface="Arial Narrow" panose="020B0606020202030204" pitchFamily="34" charset="0"/>
                        </a:rPr>
                        <a:t>õendusdokumentatsiooni</a:t>
                      </a:r>
                      <a:r>
                        <a:rPr lang="et-EE" sz="2400" dirty="0" smtClean="0">
                          <a:latin typeface="Arial Narrow" panose="020B0606020202030204" pitchFamily="34" charset="0"/>
                        </a:rPr>
                        <a:t>;</a:t>
                      </a:r>
                    </a:p>
                    <a:p>
                      <a:pPr marL="285750" lvl="0" indent="-285750">
                        <a:buFont typeface="Arial" panose="020B0604020202020204" pitchFamily="34" charset="0"/>
                        <a:buChar char="•"/>
                      </a:pPr>
                      <a:r>
                        <a:rPr lang="et-EE" sz="2400" dirty="0" smtClean="0">
                          <a:latin typeface="Arial Narrow" panose="020B0606020202030204" pitchFamily="34" charset="0"/>
                        </a:rPr>
                        <a:t>Hinnata ja arendada tervishoiuteenuste, sh </a:t>
                      </a:r>
                      <a:r>
                        <a:rPr lang="et-EE" sz="2400" dirty="0" err="1" smtClean="0">
                          <a:latin typeface="Arial Narrow" panose="020B0606020202030204" pitchFamily="34" charset="0"/>
                        </a:rPr>
                        <a:t>õendusabi</a:t>
                      </a:r>
                      <a:r>
                        <a:rPr lang="et-EE" sz="2400" dirty="0" smtClean="0">
                          <a:latin typeface="Arial Narrow" panose="020B0606020202030204" pitchFamily="34" charset="0"/>
                        </a:rPr>
                        <a:t> kvaliteeti;</a:t>
                      </a:r>
                    </a:p>
                    <a:p>
                      <a:pPr marL="285750" lvl="0" indent="-285750">
                        <a:buFont typeface="Arial" panose="020B0604020202020204" pitchFamily="34" charset="0"/>
                        <a:buChar char="•"/>
                      </a:pPr>
                      <a:r>
                        <a:rPr lang="et-EE" sz="2400" dirty="0" smtClean="0">
                          <a:latin typeface="Arial Narrow" panose="020B0606020202030204" pitchFamily="34" charset="0"/>
                        </a:rPr>
                        <a:t>Hinnata </a:t>
                      </a:r>
                      <a:r>
                        <a:rPr lang="et-EE" sz="2400" dirty="0" err="1" smtClean="0">
                          <a:latin typeface="Arial Narrow" panose="020B0606020202030204" pitchFamily="34" charset="0"/>
                        </a:rPr>
                        <a:t>õendusabi</a:t>
                      </a:r>
                      <a:r>
                        <a:rPr lang="et-EE" sz="2400" dirty="0" smtClean="0">
                          <a:latin typeface="Arial Narrow" panose="020B0606020202030204" pitchFamily="34" charset="0"/>
                        </a:rPr>
                        <a:t> vajadust, selle kättesaadavust ja järjepidevust;</a:t>
                      </a:r>
                    </a:p>
                    <a:p>
                      <a:pPr marL="285750" lvl="0" indent="-285750">
                        <a:buFont typeface="Arial" panose="020B0604020202020204" pitchFamily="34" charset="0"/>
                        <a:buChar char="•"/>
                      </a:pPr>
                      <a:r>
                        <a:rPr lang="et-EE" sz="2400" dirty="0" smtClean="0">
                          <a:latin typeface="Arial Narrow" panose="020B0606020202030204" pitchFamily="34" charset="0"/>
                        </a:rPr>
                        <a:t>Luua ühtne „mõistete </a:t>
                      </a:r>
                      <a:r>
                        <a:rPr lang="et-EE" sz="2400" dirty="0" err="1" smtClean="0">
                          <a:latin typeface="Arial Narrow" panose="020B0606020202030204" pitchFamily="34" charset="0"/>
                        </a:rPr>
                        <a:t>ruum“nii</a:t>
                      </a:r>
                      <a:r>
                        <a:rPr lang="et-EE" sz="2400" dirty="0" smtClean="0">
                          <a:latin typeface="Arial Narrow" panose="020B0606020202030204" pitchFamily="34" charset="0"/>
                        </a:rPr>
                        <a:t> õppijatele, praktikutele kui patsiendile;</a:t>
                      </a:r>
                    </a:p>
                    <a:p>
                      <a:pPr marL="285750" lvl="0" indent="-285750">
                        <a:buFont typeface="Arial" panose="020B0604020202020204" pitchFamily="34" charset="0"/>
                        <a:buChar char="•"/>
                      </a:pPr>
                      <a:r>
                        <a:rPr lang="et-EE" sz="2400" dirty="0" smtClean="0">
                          <a:latin typeface="Arial Narrow" panose="020B0606020202030204" pitchFamily="34" charset="0"/>
                        </a:rPr>
                        <a:t>Koguda statistikat ja arendada tõenduspõhist </a:t>
                      </a:r>
                      <a:r>
                        <a:rPr lang="et-EE" sz="2400" dirty="0" err="1" smtClean="0">
                          <a:latin typeface="Arial Narrow" panose="020B0606020202030204" pitchFamily="34" charset="0"/>
                        </a:rPr>
                        <a:t>õendusabi</a:t>
                      </a:r>
                      <a:r>
                        <a:rPr lang="et-EE" sz="2400" dirty="0" smtClean="0">
                          <a:latin typeface="Arial Narrow" panose="020B0606020202030204" pitchFamily="34" charset="0"/>
                        </a:rPr>
                        <a:t>;</a:t>
                      </a:r>
                    </a:p>
                    <a:p>
                      <a:pPr marL="285750" lvl="0" indent="-285750">
                        <a:buFont typeface="Arial" panose="020B0604020202020204" pitchFamily="34" charset="0"/>
                        <a:buChar char="•"/>
                      </a:pPr>
                      <a:r>
                        <a:rPr lang="et-EE" sz="2400" dirty="0" smtClean="0">
                          <a:latin typeface="Arial Narrow" panose="020B0606020202030204" pitchFamily="34" charset="0"/>
                        </a:rPr>
                        <a:t>Planeerida ravi, s.h </a:t>
                      </a:r>
                      <a:r>
                        <a:rPr lang="et-EE" sz="2400" dirty="0" err="1" smtClean="0">
                          <a:latin typeface="Arial Narrow" panose="020B0606020202030204" pitchFamily="34" charset="0"/>
                        </a:rPr>
                        <a:t>õendusabi</a:t>
                      </a:r>
                      <a:r>
                        <a:rPr lang="et-EE" sz="2400" dirty="0" smtClean="0">
                          <a:latin typeface="Arial Narrow" panose="020B0606020202030204" pitchFamily="34" charset="0"/>
                        </a:rPr>
                        <a:t> kulusid.</a:t>
                      </a:r>
                    </a:p>
                  </a:txBody>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2"/>
          <a:stretch>
            <a:fillRect/>
          </a:stretch>
        </p:blipFill>
        <p:spPr>
          <a:xfrm>
            <a:off x="10957734" y="184519"/>
            <a:ext cx="1129335" cy="970033"/>
          </a:xfrm>
          <a:prstGeom prst="rect">
            <a:avLst/>
          </a:prstGeom>
        </p:spPr>
      </p:pic>
    </p:spTree>
    <p:extLst>
      <p:ext uri="{BB962C8B-B14F-4D97-AF65-F5344CB8AC3E}">
        <p14:creationId xmlns:p14="http://schemas.microsoft.com/office/powerpoint/2010/main" val="264644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365125"/>
            <a:ext cx="8934450" cy="1325563"/>
          </a:xfrm>
        </p:spPr>
        <p:txBody>
          <a:bodyPr>
            <a:normAutofit/>
          </a:bodyPr>
          <a:lstStyle/>
          <a:p>
            <a:r>
              <a:rPr lang="et-EE" sz="3600" dirty="0" smtClean="0"/>
              <a:t>Näide: RHK10 K35-K38 </a:t>
            </a:r>
            <a:r>
              <a:rPr lang="et-EE" sz="3600" b="1" i="1" dirty="0" err="1" smtClean="0"/>
              <a:t>Morbi</a:t>
            </a:r>
            <a:r>
              <a:rPr lang="et-EE" sz="3600" b="1" i="1" dirty="0" smtClean="0"/>
              <a:t> </a:t>
            </a:r>
            <a:r>
              <a:rPr lang="et-EE" sz="3600" b="1" i="1" dirty="0" err="1" smtClean="0"/>
              <a:t>appendicis</a:t>
            </a:r>
            <a:r>
              <a:rPr lang="et-EE" sz="3600" b="1" i="1" dirty="0" smtClean="0"/>
              <a:t> </a:t>
            </a:r>
            <a:endParaRPr lang="et-EE"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2419350" cy="2076450"/>
          </a:xfrm>
        </p:spPr>
      </p:pic>
      <p:graphicFrame>
        <p:nvGraphicFramePr>
          <p:cNvPr id="3" name="Diagram 2"/>
          <p:cNvGraphicFramePr/>
          <p:nvPr>
            <p:extLst>
              <p:ext uri="{D42A27DB-BD31-4B8C-83A1-F6EECF244321}">
                <p14:modId xmlns:p14="http://schemas.microsoft.com/office/powerpoint/2010/main" val="1260997516"/>
              </p:ext>
            </p:extLst>
          </p:nvPr>
        </p:nvGraphicFramePr>
        <p:xfrm>
          <a:off x="571500" y="1528997"/>
          <a:ext cx="10782300" cy="46224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a:stretch>
            <a:fillRect/>
          </a:stretch>
        </p:blipFill>
        <p:spPr>
          <a:xfrm>
            <a:off x="10957734" y="184519"/>
            <a:ext cx="1129335" cy="970033"/>
          </a:xfrm>
          <a:prstGeom prst="rect">
            <a:avLst/>
          </a:prstGeom>
        </p:spPr>
      </p:pic>
    </p:spTree>
    <p:extLst>
      <p:ext uri="{BB962C8B-B14F-4D97-AF65-F5344CB8AC3E}">
        <p14:creationId xmlns:p14="http://schemas.microsoft.com/office/powerpoint/2010/main" val="266622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5760EBB3-55F0-45B9-956F-2DDC0B93B6D0}" type="slidenum">
              <a:rPr lang="ru-RU" smtClean="0"/>
              <a:pPr/>
              <a:t>17</a:t>
            </a:fld>
            <a:endParaRPr lang="ru-RU"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9422"/>
            <a:ext cx="12192000" cy="4819156"/>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0473"/>
            <a:ext cx="12192000" cy="481915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429" y="126670"/>
            <a:ext cx="580397" cy="78837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789" y="187748"/>
            <a:ext cx="1383402" cy="55115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0538" y="227014"/>
            <a:ext cx="1091032" cy="60559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2029" y="472240"/>
            <a:ext cx="3256879" cy="30940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9368" y="238204"/>
            <a:ext cx="1988224" cy="615062"/>
          </a:xfrm>
          <a:prstGeom prst="rect">
            <a:avLst/>
          </a:prstGeom>
        </p:spPr>
      </p:pic>
      <p:pic>
        <p:nvPicPr>
          <p:cNvPr id="11" name="Picture 10"/>
          <p:cNvPicPr>
            <a:picLocks noChangeAspect="1"/>
          </p:cNvPicPr>
          <p:nvPr/>
        </p:nvPicPr>
        <p:blipFill>
          <a:blip r:embed="rId8"/>
          <a:stretch>
            <a:fillRect/>
          </a:stretch>
        </p:blipFill>
        <p:spPr>
          <a:xfrm>
            <a:off x="9667592" y="227014"/>
            <a:ext cx="771525" cy="714375"/>
          </a:xfrm>
          <a:prstGeom prst="rect">
            <a:avLst/>
          </a:prstGeom>
        </p:spPr>
      </p:pic>
      <p:pic>
        <p:nvPicPr>
          <p:cNvPr id="12" name="Picture 11"/>
          <p:cNvPicPr>
            <a:picLocks noChangeAspect="1"/>
          </p:cNvPicPr>
          <p:nvPr/>
        </p:nvPicPr>
        <p:blipFill>
          <a:blip r:embed="rId9"/>
          <a:stretch>
            <a:fillRect/>
          </a:stretch>
        </p:blipFill>
        <p:spPr>
          <a:xfrm>
            <a:off x="10640036" y="117715"/>
            <a:ext cx="814861" cy="806282"/>
          </a:xfrm>
          <a:prstGeom prst="rect">
            <a:avLst/>
          </a:prstGeom>
        </p:spPr>
      </p:pic>
    </p:spTree>
    <p:extLst>
      <p:ext uri="{BB962C8B-B14F-4D97-AF65-F5344CB8AC3E}">
        <p14:creationId xmlns:p14="http://schemas.microsoft.com/office/powerpoint/2010/main" val="516172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Eile…</a:t>
            </a:r>
            <a:endParaRPr lang="ru-RU" dirty="0"/>
          </a:p>
        </p:txBody>
      </p:sp>
      <p:sp>
        <p:nvSpPr>
          <p:cNvPr id="5" name="Slide Number Placeholder 4"/>
          <p:cNvSpPr>
            <a:spLocks noGrp="1"/>
          </p:cNvSpPr>
          <p:nvPr>
            <p:ph type="sldNum" sz="quarter" idx="14"/>
          </p:nvPr>
        </p:nvSpPr>
        <p:spPr/>
        <p:txBody>
          <a:bodyPr/>
          <a:lstStyle/>
          <a:p>
            <a:fld id="{5760EBB3-55F0-45B9-956F-2DDC0B93B6D0}" type="slidenum">
              <a:rPr lang="ru-RU" smtClean="0"/>
              <a:pPr/>
              <a:t>2</a:t>
            </a:fld>
            <a:endParaRPr lang="ru-R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247149"/>
            <a:ext cx="3488883" cy="4519278"/>
          </a:xfrm>
          <a:prstGeom prst="rect">
            <a:avLst/>
          </a:prstGeom>
        </p:spPr>
      </p:pic>
      <p:sp>
        <p:nvSpPr>
          <p:cNvPr id="7" name="Text Placeholder 3"/>
          <p:cNvSpPr>
            <a:spLocks noGrp="1"/>
          </p:cNvSpPr>
          <p:nvPr>
            <p:ph type="body" sz="quarter" idx="13"/>
          </p:nvPr>
        </p:nvSpPr>
        <p:spPr>
          <a:xfrm>
            <a:off x="5108895" y="1400961"/>
            <a:ext cx="6283005" cy="4158817"/>
          </a:xfrm>
        </p:spPr>
        <p:txBody>
          <a:bodyPr/>
          <a:lstStyle/>
          <a:p>
            <a:r>
              <a:rPr lang="et-EE" sz="2400" dirty="0" smtClean="0">
                <a:latin typeface="Arial Narrow" panose="020B0606020202030204" pitchFamily="34" charset="0"/>
              </a:rPr>
              <a:t>Protseduuri- ja haiguste keskne õdede koolitus</a:t>
            </a:r>
          </a:p>
          <a:p>
            <a:r>
              <a:rPr lang="et-EE" sz="2400" dirty="0" smtClean="0">
                <a:latin typeface="Arial Narrow" panose="020B0606020202030204" pitchFamily="34" charset="0"/>
              </a:rPr>
              <a:t>Keskeriharidus (sh „punase risti“ kursused)</a:t>
            </a:r>
          </a:p>
          <a:p>
            <a:r>
              <a:rPr lang="et-EE" sz="2400" dirty="0" smtClean="0">
                <a:latin typeface="Arial Narrow" panose="020B0606020202030204" pitchFamily="34" charset="0"/>
              </a:rPr>
              <a:t>„Arsti abiline“ töökultuur</a:t>
            </a:r>
          </a:p>
          <a:p>
            <a:r>
              <a:rPr lang="et-EE" sz="2400" dirty="0">
                <a:latin typeface="Arial Narrow" panose="020B0606020202030204" pitchFamily="34" charset="0"/>
              </a:rPr>
              <a:t>Patsient kui „objekt“</a:t>
            </a:r>
          </a:p>
          <a:p>
            <a:r>
              <a:rPr lang="et-EE" sz="2400" dirty="0" smtClean="0">
                <a:latin typeface="Arial Narrow" panose="020B0606020202030204" pitchFamily="34" charset="0"/>
              </a:rPr>
              <a:t>Patsientide viibimine statsionaarsel ravil 2 - 3 nädalat</a:t>
            </a:r>
          </a:p>
          <a:p>
            <a:r>
              <a:rPr lang="et-EE" sz="2400" dirty="0" smtClean="0">
                <a:latin typeface="Arial Narrow" panose="020B0606020202030204" pitchFamily="34" charset="0"/>
              </a:rPr>
              <a:t>100% majandus toimus paberi </a:t>
            </a:r>
            <a:r>
              <a:rPr lang="et-EE" sz="2400" dirty="0" smtClean="0">
                <a:latin typeface="Arial Narrow" panose="020B0606020202030204" pitchFamily="34" charset="0"/>
              </a:rPr>
              <a:t>peal </a:t>
            </a:r>
            <a:r>
              <a:rPr lang="et-EE" sz="2400" dirty="0" smtClean="0">
                <a:latin typeface="Arial Narrow" panose="020B0606020202030204" pitchFamily="34" charset="0"/>
              </a:rPr>
              <a:t>ja tutvuse kaudu</a:t>
            </a:r>
          </a:p>
          <a:p>
            <a:r>
              <a:rPr lang="et-EE" sz="2400" dirty="0" smtClean="0">
                <a:latin typeface="Arial Narrow" panose="020B0606020202030204" pitchFamily="34" charset="0"/>
              </a:rPr>
              <a:t>Žurnaalid, vihikud, perfokaardid</a:t>
            </a:r>
          </a:p>
          <a:p>
            <a:r>
              <a:rPr lang="et-EE" sz="2400" dirty="0" smtClean="0">
                <a:latin typeface="Arial Narrow" panose="020B0606020202030204" pitchFamily="34" charset="0"/>
              </a:rPr>
              <a:t>Tsentraalne juhtimine ja rahastamine</a:t>
            </a:r>
          </a:p>
          <a:p>
            <a:r>
              <a:rPr lang="et-EE" sz="2400" dirty="0" smtClean="0">
                <a:latin typeface="Arial Narrow" panose="020B0606020202030204" pitchFamily="34" charset="0"/>
              </a:rPr>
              <a:t>Ministeeriumide poolt reguleeritud </a:t>
            </a:r>
          </a:p>
          <a:p>
            <a:r>
              <a:rPr lang="et-EE" sz="2400" dirty="0" smtClean="0">
                <a:latin typeface="Arial Narrow" panose="020B0606020202030204" pitchFamily="34" charset="0"/>
              </a:rPr>
              <a:t>Inimressursside puudus</a:t>
            </a:r>
          </a:p>
          <a:p>
            <a:endParaRPr lang="et-EE" dirty="0"/>
          </a:p>
        </p:txBody>
      </p:sp>
      <p:sp>
        <p:nvSpPr>
          <p:cNvPr id="8" name="Rectangle 7"/>
          <p:cNvSpPr/>
          <p:nvPr/>
        </p:nvSpPr>
        <p:spPr>
          <a:xfrm>
            <a:off x="2620741" y="1385647"/>
            <a:ext cx="1686680" cy="246221"/>
          </a:xfrm>
          <a:prstGeom prst="rect">
            <a:avLst/>
          </a:prstGeom>
        </p:spPr>
        <p:txBody>
          <a:bodyPr wrap="none">
            <a:spAutoFit/>
          </a:bodyPr>
          <a:lstStyle/>
          <a:p>
            <a:r>
              <a:rPr lang="en-US" sz="1000" b="1" dirty="0"/>
              <a:t>Diana </a:t>
            </a:r>
            <a:r>
              <a:rPr lang="en-US" sz="1000" b="1" dirty="0" smtClean="0"/>
              <a:t>Bellamy</a:t>
            </a:r>
            <a:r>
              <a:rPr lang="et-EE" sz="1000" b="1" dirty="0" smtClean="0"/>
              <a:t>, </a:t>
            </a:r>
            <a:r>
              <a:rPr lang="en-US" sz="1000" b="1" dirty="0" smtClean="0"/>
              <a:t> </a:t>
            </a:r>
            <a:r>
              <a:rPr lang="en-US" sz="1000" b="1" dirty="0"/>
              <a:t>Head Nurse </a:t>
            </a:r>
            <a:endParaRPr lang="et-EE" sz="1000" dirty="0"/>
          </a:p>
        </p:txBody>
      </p:sp>
      <p:pic>
        <p:nvPicPr>
          <p:cNvPr id="3" name="Picture 2"/>
          <p:cNvPicPr>
            <a:picLocks noChangeAspect="1"/>
          </p:cNvPicPr>
          <p:nvPr/>
        </p:nvPicPr>
        <p:blipFill>
          <a:blip r:embed="rId3"/>
          <a:stretch>
            <a:fillRect/>
          </a:stretch>
        </p:blipFill>
        <p:spPr>
          <a:xfrm>
            <a:off x="2098995" y="5013952"/>
            <a:ext cx="3009900" cy="1504950"/>
          </a:xfrm>
          <a:prstGeom prst="rect">
            <a:avLst/>
          </a:prstGeom>
        </p:spPr>
      </p:pic>
      <p:pic>
        <p:nvPicPr>
          <p:cNvPr id="9" name="Picture 8"/>
          <p:cNvPicPr>
            <a:picLocks noChangeAspect="1"/>
          </p:cNvPicPr>
          <p:nvPr/>
        </p:nvPicPr>
        <p:blipFill>
          <a:blip r:embed="rId4"/>
          <a:stretch>
            <a:fillRect/>
          </a:stretch>
        </p:blipFill>
        <p:spPr>
          <a:xfrm>
            <a:off x="10957734" y="184519"/>
            <a:ext cx="1129335" cy="970033"/>
          </a:xfrm>
          <a:prstGeom prst="rect">
            <a:avLst/>
          </a:prstGeom>
        </p:spPr>
      </p:pic>
    </p:spTree>
    <p:extLst>
      <p:ext uri="{BB962C8B-B14F-4D97-AF65-F5344CB8AC3E}">
        <p14:creationId xmlns:p14="http://schemas.microsoft.com/office/powerpoint/2010/main" val="3840006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Täna…</a:t>
            </a:r>
            <a:endParaRPr lang="et-EE" dirty="0"/>
          </a:p>
        </p:txBody>
      </p:sp>
      <p:sp>
        <p:nvSpPr>
          <p:cNvPr id="4" name="Text Placeholder 3"/>
          <p:cNvSpPr>
            <a:spLocks noGrp="1"/>
          </p:cNvSpPr>
          <p:nvPr>
            <p:ph type="body" sz="quarter" idx="13"/>
          </p:nvPr>
        </p:nvSpPr>
        <p:spPr>
          <a:xfrm>
            <a:off x="5377343" y="1080655"/>
            <a:ext cx="6186584" cy="4627995"/>
          </a:xfrm>
        </p:spPr>
        <p:txBody>
          <a:bodyPr/>
          <a:lstStyle/>
          <a:p>
            <a:r>
              <a:rPr lang="et-EE" sz="2400" dirty="0" smtClean="0">
                <a:latin typeface="Arial Narrow" panose="020B0606020202030204" pitchFamily="34" charset="0"/>
              </a:rPr>
              <a:t>Patsiendi- ja perekeskne õdede koolitus</a:t>
            </a:r>
          </a:p>
          <a:p>
            <a:r>
              <a:rPr lang="et-EE" sz="2400" dirty="0" smtClean="0">
                <a:latin typeface="Arial Narrow" panose="020B0606020202030204" pitchFamily="34" charset="0"/>
              </a:rPr>
              <a:t>Kõrgharidus, tõenduspõhine õendus, õendusprotsess</a:t>
            </a:r>
          </a:p>
          <a:p>
            <a:r>
              <a:rPr lang="et-EE" sz="2400" dirty="0">
                <a:latin typeface="Arial Narrow" panose="020B0606020202030204" pitchFamily="34" charset="0"/>
              </a:rPr>
              <a:t>I</a:t>
            </a:r>
            <a:r>
              <a:rPr lang="et-EE" sz="2400" dirty="0" smtClean="0">
                <a:latin typeface="Arial Narrow" panose="020B0606020202030204" pitchFamily="34" charset="0"/>
              </a:rPr>
              <a:t>seseisev kutseala ning meeskonna liige</a:t>
            </a:r>
          </a:p>
          <a:p>
            <a:r>
              <a:rPr lang="et-EE" sz="2400" dirty="0" smtClean="0">
                <a:latin typeface="Arial Narrow" panose="020B0606020202030204" pitchFamily="34" charset="0"/>
              </a:rPr>
              <a:t>Patsient kui „indiviid“, kõrged ootused tervishoiule</a:t>
            </a:r>
          </a:p>
          <a:p>
            <a:r>
              <a:rPr lang="et-EE" sz="2400" dirty="0" smtClean="0">
                <a:latin typeface="Arial Narrow" panose="020B0606020202030204" pitchFamily="34" charset="0"/>
              </a:rPr>
              <a:t>Lühike statsionaaris viibimise aeg ca 1 nädal</a:t>
            </a:r>
          </a:p>
          <a:p>
            <a:r>
              <a:rPr lang="et-EE" sz="2400" dirty="0" smtClean="0">
                <a:latin typeface="Arial Narrow" panose="020B0606020202030204" pitchFamily="34" charset="0"/>
              </a:rPr>
              <a:t>Kiire tehnoloogia ja IT </a:t>
            </a:r>
            <a:r>
              <a:rPr lang="et-EE" sz="2400" dirty="0" smtClean="0">
                <a:latin typeface="Arial Narrow" panose="020B0606020202030204" pitchFamily="34" charset="0"/>
              </a:rPr>
              <a:t>areng (EHR)</a:t>
            </a:r>
            <a:endParaRPr lang="et-EE" sz="2400" dirty="0" smtClean="0">
              <a:latin typeface="Arial Narrow" panose="020B0606020202030204" pitchFamily="34" charset="0"/>
            </a:endParaRPr>
          </a:p>
          <a:p>
            <a:r>
              <a:rPr lang="et-EE" sz="2400" dirty="0" smtClean="0">
                <a:latin typeface="Arial Narrow" panose="020B0606020202030204" pitchFamily="34" charset="0"/>
              </a:rPr>
              <a:t>Iseseisva õendusabi areng (A, S)</a:t>
            </a:r>
          </a:p>
          <a:p>
            <a:r>
              <a:rPr lang="et-EE" sz="2400" dirty="0" smtClean="0">
                <a:latin typeface="Arial Narrow" panose="020B0606020202030204" pitchFamily="34" charset="0"/>
              </a:rPr>
              <a:t>Andmebaasid, tellimiskeskkonnad, žurnaalid, vihikud</a:t>
            </a:r>
          </a:p>
          <a:p>
            <a:r>
              <a:rPr lang="et-EE" sz="2400" dirty="0" smtClean="0">
                <a:latin typeface="Arial Narrow" panose="020B0606020202030204" pitchFamily="34" charset="0"/>
              </a:rPr>
              <a:t>Detsentraliseeritud juhtimine, vähereguleeritud töökultuur</a:t>
            </a:r>
          </a:p>
          <a:p>
            <a:r>
              <a:rPr lang="et-EE" sz="2400" dirty="0" smtClean="0">
                <a:latin typeface="Arial Narrow" panose="020B0606020202030204" pitchFamily="34" charset="0"/>
              </a:rPr>
              <a:t>Inimressursside puudus</a:t>
            </a:r>
          </a:p>
          <a:p>
            <a:r>
              <a:rPr lang="et-EE" sz="2400" dirty="0" smtClean="0">
                <a:latin typeface="Arial Narrow" panose="020B0606020202030204" pitchFamily="34" charset="0"/>
              </a:rPr>
              <a:t>Arengukava: </a:t>
            </a:r>
            <a:r>
              <a:rPr lang="et-EE" sz="2400" i="1" dirty="0" smtClean="0">
                <a:latin typeface="Arial Narrow" panose="020B0606020202030204" pitchFamily="34" charset="0"/>
              </a:rPr>
              <a:t>Kaheksa sammu inimese tervise heaks</a:t>
            </a:r>
          </a:p>
          <a:p>
            <a:endParaRPr lang="et-EE" sz="2400" dirty="0" smtClean="0">
              <a:latin typeface="Arial Narrow" panose="020B0606020202030204" pitchFamily="34" charset="0"/>
            </a:endParaRPr>
          </a:p>
          <a:p>
            <a:endParaRPr lang="et-EE" sz="2400" dirty="0">
              <a:latin typeface="Arial Narrow" panose="020B0606020202030204" pitchFamily="34" charset="0"/>
            </a:endParaRPr>
          </a:p>
        </p:txBody>
      </p:sp>
      <p:sp>
        <p:nvSpPr>
          <p:cNvPr id="5" name="Slide Number Placeholder 4"/>
          <p:cNvSpPr>
            <a:spLocks noGrp="1"/>
          </p:cNvSpPr>
          <p:nvPr>
            <p:ph type="sldNum" sz="quarter" idx="14"/>
          </p:nvPr>
        </p:nvSpPr>
        <p:spPr/>
        <p:txBody>
          <a:bodyPr/>
          <a:lstStyle/>
          <a:p>
            <a:fld id="{5760EBB3-55F0-45B9-956F-2DDC0B93B6D0}" type="slidenum">
              <a:rPr lang="ru-RU" smtClean="0"/>
              <a:pPr/>
              <a:t>3</a:t>
            </a:fld>
            <a:endParaRPr lang="ru-R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32" y="1979802"/>
            <a:ext cx="4266242" cy="2843868"/>
          </a:xfrm>
          <a:prstGeom prst="rect">
            <a:avLst/>
          </a:prstGeom>
        </p:spPr>
      </p:pic>
      <p:pic>
        <p:nvPicPr>
          <p:cNvPr id="7" name="Picture 6"/>
          <p:cNvPicPr>
            <a:picLocks noChangeAspect="1"/>
          </p:cNvPicPr>
          <p:nvPr/>
        </p:nvPicPr>
        <p:blipFill>
          <a:blip r:embed="rId4"/>
          <a:stretch>
            <a:fillRect/>
          </a:stretch>
        </p:blipFill>
        <p:spPr>
          <a:xfrm>
            <a:off x="10957734" y="184519"/>
            <a:ext cx="1129335" cy="970033"/>
          </a:xfrm>
          <a:prstGeom prst="rect">
            <a:avLst/>
          </a:prstGeom>
        </p:spPr>
      </p:pic>
    </p:spTree>
    <p:extLst>
      <p:ext uri="{BB962C8B-B14F-4D97-AF65-F5344CB8AC3E}">
        <p14:creationId xmlns:p14="http://schemas.microsoft.com/office/powerpoint/2010/main" val="738881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Homme…</a:t>
            </a:r>
            <a:endParaRPr lang="et-EE" dirty="0"/>
          </a:p>
        </p:txBody>
      </p:sp>
      <p:sp>
        <p:nvSpPr>
          <p:cNvPr id="4" name="Text Placeholder 3"/>
          <p:cNvSpPr>
            <a:spLocks noGrp="1"/>
          </p:cNvSpPr>
          <p:nvPr>
            <p:ph type="body" sz="quarter" idx="13"/>
          </p:nvPr>
        </p:nvSpPr>
        <p:spPr>
          <a:xfrm>
            <a:off x="5421745" y="1413164"/>
            <a:ext cx="5970155" cy="4119995"/>
          </a:xfrm>
        </p:spPr>
        <p:txBody>
          <a:bodyPr/>
          <a:lstStyle/>
          <a:p>
            <a:r>
              <a:rPr lang="et-EE" sz="2400" dirty="0" smtClean="0">
                <a:latin typeface="Arial Narrow" panose="020B0606020202030204" pitchFamily="34" charset="0"/>
              </a:rPr>
              <a:t>Personaalne meditsiin</a:t>
            </a:r>
          </a:p>
          <a:p>
            <a:r>
              <a:rPr lang="et-EE" sz="2400" dirty="0" smtClean="0">
                <a:latin typeface="Arial Narrow" panose="020B0606020202030204" pitchFamily="34" charset="0"/>
              </a:rPr>
              <a:t>Jätkuv tehnoloogia areng, robotid</a:t>
            </a:r>
          </a:p>
          <a:p>
            <a:r>
              <a:rPr lang="et-EE" sz="2400" dirty="0" smtClean="0">
                <a:latin typeface="Arial Narrow" panose="020B0606020202030204" pitchFamily="34" charset="0"/>
              </a:rPr>
              <a:t>Patsiendi individuaalsed vajadused, -ootused tervishoiule muutuvad, esiplaanile tõusevad </a:t>
            </a:r>
            <a:r>
              <a:rPr lang="et-EE" sz="2400" dirty="0" err="1" smtClean="0">
                <a:latin typeface="Arial Narrow" panose="020B0606020202030204" pitchFamily="34" charset="0"/>
              </a:rPr>
              <a:t>terviseedendus</a:t>
            </a:r>
            <a:r>
              <a:rPr lang="et-EE" sz="2400" dirty="0" smtClean="0">
                <a:latin typeface="Arial Narrow" panose="020B0606020202030204" pitchFamily="34" charset="0"/>
              </a:rPr>
              <a:t>, nõustamise vajadused</a:t>
            </a:r>
          </a:p>
          <a:p>
            <a:r>
              <a:rPr lang="et-EE" sz="2400" dirty="0" smtClean="0">
                <a:latin typeface="Arial Narrow" panose="020B0606020202030204" pitchFamily="34" charset="0"/>
              </a:rPr>
              <a:t>Reguleeritud töökultuur, klassifikaatorite kasutamine</a:t>
            </a:r>
          </a:p>
          <a:p>
            <a:r>
              <a:rPr lang="et-EE" sz="2400" dirty="0" smtClean="0">
                <a:latin typeface="Arial Narrow" panose="020B0606020202030204" pitchFamily="34" charset="0"/>
              </a:rPr>
              <a:t>Sotsiaalmeedia mõju suhtlemisele, ulatuslik e-tervis</a:t>
            </a:r>
          </a:p>
          <a:p>
            <a:r>
              <a:rPr lang="et-EE" sz="2400" dirty="0" smtClean="0">
                <a:latin typeface="Arial Narrow" panose="020B0606020202030204" pitchFamily="34" charset="0"/>
              </a:rPr>
              <a:t>Juhtimisotsuste langetamine lähtuvalt uuringute tulemustest</a:t>
            </a:r>
          </a:p>
          <a:p>
            <a:r>
              <a:rPr lang="et-EE" sz="2400" dirty="0" smtClean="0">
                <a:latin typeface="Arial Narrow" panose="020B0606020202030204" pitchFamily="34" charset="0"/>
              </a:rPr>
              <a:t>Tervishoiukvaliteedi areng ning selle mõju tervishoiule</a:t>
            </a:r>
          </a:p>
          <a:p>
            <a:endParaRPr lang="et-EE" sz="2400" dirty="0" smtClean="0">
              <a:latin typeface="Arial Narrow" panose="020B0606020202030204" pitchFamily="34" charset="0"/>
            </a:endParaRPr>
          </a:p>
          <a:p>
            <a:endParaRPr lang="et-EE" sz="2400" dirty="0" smtClean="0">
              <a:latin typeface="Arial Narrow" panose="020B0606020202030204" pitchFamily="34" charset="0"/>
            </a:endParaRPr>
          </a:p>
          <a:p>
            <a:endParaRPr lang="et-EE" sz="2400" dirty="0" smtClean="0">
              <a:latin typeface="Arial Narrow" panose="020B0606020202030204" pitchFamily="34" charset="0"/>
            </a:endParaRPr>
          </a:p>
          <a:p>
            <a:endParaRPr lang="et-EE" sz="2400" dirty="0" smtClean="0">
              <a:latin typeface="Arial Narrow" panose="020B0606020202030204" pitchFamily="34" charset="0"/>
            </a:endParaRPr>
          </a:p>
          <a:p>
            <a:endParaRPr lang="et-EE" dirty="0"/>
          </a:p>
        </p:txBody>
      </p:sp>
      <p:sp>
        <p:nvSpPr>
          <p:cNvPr id="5" name="Slide Number Placeholder 4"/>
          <p:cNvSpPr>
            <a:spLocks noGrp="1"/>
          </p:cNvSpPr>
          <p:nvPr>
            <p:ph type="sldNum" sz="quarter" idx="14"/>
          </p:nvPr>
        </p:nvSpPr>
        <p:spPr/>
        <p:txBody>
          <a:bodyPr/>
          <a:lstStyle/>
          <a:p>
            <a:fld id="{5760EBB3-55F0-45B9-956F-2DDC0B93B6D0}" type="slidenum">
              <a:rPr lang="ru-RU" smtClean="0"/>
              <a:pPr/>
              <a:t>4</a:t>
            </a:fld>
            <a:endParaRPr lang="ru-RU" dirty="0"/>
          </a:p>
        </p:txBody>
      </p:sp>
      <p:pic>
        <p:nvPicPr>
          <p:cNvPr id="7" name="Picture 6"/>
          <p:cNvPicPr>
            <a:picLocks noChangeAspect="1"/>
          </p:cNvPicPr>
          <p:nvPr/>
        </p:nvPicPr>
        <p:blipFill>
          <a:blip r:embed="rId2"/>
          <a:stretch>
            <a:fillRect/>
          </a:stretch>
        </p:blipFill>
        <p:spPr>
          <a:xfrm>
            <a:off x="484909" y="2034886"/>
            <a:ext cx="4853202" cy="3192896"/>
          </a:xfrm>
          <a:prstGeom prst="rect">
            <a:avLst/>
          </a:prstGeom>
        </p:spPr>
      </p:pic>
      <p:pic>
        <p:nvPicPr>
          <p:cNvPr id="8" name="Picture 7"/>
          <p:cNvPicPr>
            <a:picLocks noChangeAspect="1"/>
          </p:cNvPicPr>
          <p:nvPr/>
        </p:nvPicPr>
        <p:blipFill>
          <a:blip r:embed="rId3"/>
          <a:stretch>
            <a:fillRect/>
          </a:stretch>
        </p:blipFill>
        <p:spPr>
          <a:xfrm>
            <a:off x="10957734" y="184519"/>
            <a:ext cx="1129335" cy="970033"/>
          </a:xfrm>
          <a:prstGeom prst="rect">
            <a:avLst/>
          </a:prstGeom>
        </p:spPr>
      </p:pic>
    </p:spTree>
    <p:extLst>
      <p:ext uri="{BB962C8B-B14F-4D97-AF65-F5344CB8AC3E}">
        <p14:creationId xmlns:p14="http://schemas.microsoft.com/office/powerpoint/2010/main" val="2158214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74" y="384180"/>
            <a:ext cx="10357426" cy="920746"/>
          </a:xfrm>
        </p:spPr>
        <p:txBody>
          <a:bodyPr/>
          <a:lstStyle/>
          <a:p>
            <a:r>
              <a:rPr lang="et-EE" dirty="0" smtClean="0"/>
              <a:t>Ülehomme…</a:t>
            </a:r>
            <a:endParaRPr lang="et-EE" dirty="0"/>
          </a:p>
        </p:txBody>
      </p:sp>
      <p:sp>
        <p:nvSpPr>
          <p:cNvPr id="5" name="Slide Number Placeholder 4"/>
          <p:cNvSpPr>
            <a:spLocks noGrp="1"/>
          </p:cNvSpPr>
          <p:nvPr>
            <p:ph type="sldNum" sz="quarter" idx="14"/>
          </p:nvPr>
        </p:nvSpPr>
        <p:spPr/>
        <p:txBody>
          <a:bodyPr/>
          <a:lstStyle/>
          <a:p>
            <a:fld id="{5760EBB3-55F0-45B9-956F-2DDC0B93B6D0}" type="slidenum">
              <a:rPr lang="ru-RU" smtClean="0"/>
              <a:pPr/>
              <a:t>5</a:t>
            </a:fld>
            <a:endParaRPr lang="ru-RU" dirty="0"/>
          </a:p>
        </p:txBody>
      </p:sp>
      <p:pic>
        <p:nvPicPr>
          <p:cNvPr id="6" name="Picture 5"/>
          <p:cNvPicPr>
            <a:picLocks noChangeAspect="1"/>
          </p:cNvPicPr>
          <p:nvPr/>
        </p:nvPicPr>
        <p:blipFill>
          <a:blip r:embed="rId2"/>
          <a:stretch>
            <a:fillRect/>
          </a:stretch>
        </p:blipFill>
        <p:spPr>
          <a:xfrm>
            <a:off x="6585527" y="283945"/>
            <a:ext cx="4224483" cy="5416004"/>
          </a:xfrm>
          <a:prstGeom prst="rect">
            <a:avLst/>
          </a:prstGeom>
        </p:spPr>
      </p:pic>
      <p:sp>
        <p:nvSpPr>
          <p:cNvPr id="8" name="Text Placeholder 3"/>
          <p:cNvSpPr>
            <a:spLocks noGrp="1"/>
          </p:cNvSpPr>
          <p:nvPr>
            <p:ph type="body" sz="quarter" idx="13"/>
          </p:nvPr>
        </p:nvSpPr>
        <p:spPr>
          <a:xfrm>
            <a:off x="1034474" y="1304926"/>
            <a:ext cx="5970155" cy="3852141"/>
          </a:xfrm>
        </p:spPr>
        <p:txBody>
          <a:bodyPr/>
          <a:lstStyle/>
          <a:p>
            <a:endParaRPr lang="et-EE" sz="2400" dirty="0" smtClean="0">
              <a:latin typeface="Arial Narrow" panose="020B0606020202030204" pitchFamily="34" charset="0"/>
            </a:endParaRPr>
          </a:p>
          <a:p>
            <a:endParaRPr lang="et-EE" sz="2400" dirty="0" smtClean="0">
              <a:latin typeface="Arial Narrow" panose="020B0606020202030204" pitchFamily="34" charset="0"/>
            </a:endParaRPr>
          </a:p>
          <a:p>
            <a:endParaRPr lang="et-EE" sz="2400" dirty="0" smtClean="0">
              <a:latin typeface="Arial Narrow" panose="020B0606020202030204" pitchFamily="34" charset="0"/>
            </a:endParaRPr>
          </a:p>
          <a:p>
            <a:endParaRPr lang="et-EE" sz="2400" dirty="0" smtClean="0">
              <a:latin typeface="Arial Narrow" panose="020B0606020202030204" pitchFamily="34" charset="0"/>
            </a:endParaRPr>
          </a:p>
          <a:p>
            <a:endParaRPr lang="et-EE" dirty="0"/>
          </a:p>
        </p:txBody>
      </p:sp>
      <p:sp>
        <p:nvSpPr>
          <p:cNvPr id="9" name="Text Placeholder 8"/>
          <p:cNvSpPr>
            <a:spLocks noGrp="1"/>
          </p:cNvSpPr>
          <p:nvPr>
            <p:ph type="body" sz="quarter" idx="13"/>
          </p:nvPr>
        </p:nvSpPr>
        <p:spPr>
          <a:xfrm>
            <a:off x="876300" y="2495550"/>
            <a:ext cx="5247410" cy="3213100"/>
          </a:xfrm>
        </p:spPr>
        <p:txBody>
          <a:bodyPr/>
          <a:lstStyle/>
          <a:p>
            <a:r>
              <a:rPr lang="et-EE" sz="2800" dirty="0">
                <a:latin typeface="Arial Narrow" panose="020B0606020202030204" pitchFamily="34" charset="0"/>
              </a:rPr>
              <a:t>Jätkuv tehnoloogia areng, robotid</a:t>
            </a:r>
          </a:p>
          <a:p>
            <a:r>
              <a:rPr lang="et-EE" sz="2800" dirty="0" smtClean="0">
                <a:latin typeface="Arial Narrow" panose="020B0606020202030204" pitchFamily="34" charset="0"/>
              </a:rPr>
              <a:t>Rangelt reguleeritud </a:t>
            </a:r>
            <a:r>
              <a:rPr lang="et-EE" sz="2800" dirty="0">
                <a:latin typeface="Arial Narrow" panose="020B0606020202030204" pitchFamily="34" charset="0"/>
              </a:rPr>
              <a:t>töökultuur, klassifikaatorite </a:t>
            </a:r>
            <a:r>
              <a:rPr lang="et-EE" sz="2800" dirty="0" smtClean="0">
                <a:latin typeface="Arial Narrow" panose="020B0606020202030204" pitchFamily="34" charset="0"/>
              </a:rPr>
              <a:t>kasutamine</a:t>
            </a:r>
          </a:p>
          <a:p>
            <a:endParaRPr lang="et-EE" sz="2000" dirty="0">
              <a:latin typeface="Arial Narrow" panose="020B0606020202030204" pitchFamily="34" charset="0"/>
            </a:endParaRPr>
          </a:p>
          <a:p>
            <a:endParaRPr lang="et-EE" dirty="0"/>
          </a:p>
        </p:txBody>
      </p:sp>
      <p:pic>
        <p:nvPicPr>
          <p:cNvPr id="10" name="Picture 9"/>
          <p:cNvPicPr>
            <a:picLocks noChangeAspect="1"/>
          </p:cNvPicPr>
          <p:nvPr/>
        </p:nvPicPr>
        <p:blipFill>
          <a:blip r:embed="rId3"/>
          <a:stretch>
            <a:fillRect/>
          </a:stretch>
        </p:blipFill>
        <p:spPr>
          <a:xfrm>
            <a:off x="10957734" y="184519"/>
            <a:ext cx="1129335" cy="970033"/>
          </a:xfrm>
          <a:prstGeom prst="rect">
            <a:avLst/>
          </a:prstGeom>
        </p:spPr>
      </p:pic>
    </p:spTree>
    <p:extLst>
      <p:ext uri="{BB962C8B-B14F-4D97-AF65-F5344CB8AC3E}">
        <p14:creationId xmlns:p14="http://schemas.microsoft.com/office/powerpoint/2010/main" val="2776659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Stopp, tuleks paar sammu tagasi…</a:t>
            </a:r>
            <a:endParaRPr lang="et-EE" dirty="0"/>
          </a:p>
        </p:txBody>
      </p:sp>
      <p:sp>
        <p:nvSpPr>
          <p:cNvPr id="4" name="Text Placeholder 3"/>
          <p:cNvSpPr>
            <a:spLocks noGrp="1"/>
          </p:cNvSpPr>
          <p:nvPr>
            <p:ph type="body" sz="quarter" idx="13"/>
          </p:nvPr>
        </p:nvSpPr>
        <p:spPr>
          <a:xfrm>
            <a:off x="876299" y="1440874"/>
            <a:ext cx="10515601" cy="4135467"/>
          </a:xfrm>
        </p:spPr>
        <p:txBody>
          <a:bodyPr/>
          <a:lstStyle/>
          <a:p>
            <a:pPr algn="just"/>
            <a:r>
              <a:rPr lang="et-EE" sz="2400" dirty="0">
                <a:latin typeface="Arial Narrow" panose="020B0606020202030204" pitchFamily="34" charset="0"/>
              </a:rPr>
              <a:t>Tänapäeval tuleb arvesse võtta:</a:t>
            </a:r>
            <a:endParaRPr lang="et-EE" sz="2400" dirty="0" smtClean="0">
              <a:latin typeface="Arial Narrow" panose="020B0606020202030204" pitchFamily="34" charset="0"/>
            </a:endParaRPr>
          </a:p>
          <a:p>
            <a:pPr marL="342900" indent="-342900" algn="just">
              <a:buFont typeface="Arial" panose="020B0604020202020204" pitchFamily="34" charset="0"/>
              <a:buChar char="•"/>
            </a:pPr>
            <a:r>
              <a:rPr lang="et-EE" sz="2400" dirty="0" smtClean="0">
                <a:latin typeface="Arial Narrow" panose="020B0606020202030204" pitchFamily="34" charset="0"/>
              </a:rPr>
              <a:t>Õendusjuhid </a:t>
            </a:r>
            <a:r>
              <a:rPr lang="et-EE" sz="2400" b="1" dirty="0" smtClean="0">
                <a:latin typeface="Arial Narrow" panose="020B0606020202030204" pitchFamily="34" charset="0"/>
              </a:rPr>
              <a:t>kannavad</a:t>
            </a:r>
            <a:r>
              <a:rPr lang="et-EE" sz="2400" dirty="0" smtClean="0">
                <a:latin typeface="Arial Narrow" panose="020B0606020202030204" pitchFamily="34" charset="0"/>
              </a:rPr>
              <a:t> vastutust mitmesuguste </a:t>
            </a:r>
            <a:r>
              <a:rPr lang="et-EE" sz="2400" dirty="0">
                <a:latin typeface="Arial Narrow" panose="020B0606020202030204" pitchFamily="34" charset="0"/>
              </a:rPr>
              <a:t>nõuete</a:t>
            </a:r>
            <a:r>
              <a:rPr lang="et-EE" sz="2400" dirty="0" smtClean="0">
                <a:latin typeface="Arial Narrow" panose="020B0606020202030204" pitchFamily="34" charset="0"/>
              </a:rPr>
              <a:t>, juhiste ja strateegiate</a:t>
            </a:r>
            <a:r>
              <a:rPr lang="et-EE" sz="2400" dirty="0">
                <a:latin typeface="Arial Narrow" panose="020B0606020202030204" pitchFamily="34" charset="0"/>
              </a:rPr>
              <a:t/>
            </a:r>
            <a:br>
              <a:rPr lang="et-EE" sz="2400" dirty="0">
                <a:latin typeface="Arial Narrow" panose="020B0606020202030204" pitchFamily="34" charset="0"/>
              </a:rPr>
            </a:br>
            <a:r>
              <a:rPr lang="et-EE" sz="2400" dirty="0" smtClean="0">
                <a:latin typeface="Arial Narrow" panose="020B0606020202030204" pitchFamily="34" charset="0"/>
              </a:rPr>
              <a:t>järgimise eest. </a:t>
            </a:r>
          </a:p>
          <a:p>
            <a:pPr marL="342900" indent="-342900" algn="just">
              <a:buFont typeface="Arial" panose="020B0604020202020204" pitchFamily="34" charset="0"/>
              <a:buChar char="•"/>
            </a:pPr>
            <a:r>
              <a:rPr lang="et-EE" sz="2400" b="1" dirty="0">
                <a:latin typeface="Arial Narrow" panose="020B0606020202030204" pitchFamily="34" charset="0"/>
              </a:rPr>
              <a:t>S</a:t>
            </a:r>
            <a:r>
              <a:rPr lang="et-EE" sz="2400" b="1" dirty="0" smtClean="0">
                <a:latin typeface="Arial Narrow" panose="020B0606020202030204" pitchFamily="34" charset="0"/>
              </a:rPr>
              <a:t>uured</a:t>
            </a:r>
            <a:r>
              <a:rPr lang="et-EE" sz="2400" dirty="0" smtClean="0">
                <a:latin typeface="Arial Narrow" panose="020B0606020202030204" pitchFamily="34" charset="0"/>
              </a:rPr>
              <a:t> demograafilised</a:t>
            </a:r>
            <a:r>
              <a:rPr lang="et-EE" sz="2400" dirty="0">
                <a:latin typeface="Arial Narrow" panose="020B0606020202030204" pitchFamily="34" charset="0"/>
              </a:rPr>
              <a:t> </a:t>
            </a:r>
            <a:r>
              <a:rPr lang="et-EE" sz="2400" dirty="0" smtClean="0">
                <a:latin typeface="Arial Narrow" panose="020B0606020202030204" pitchFamily="34" charset="0"/>
              </a:rPr>
              <a:t>muutused–eakate arvu kasv ja </a:t>
            </a:r>
            <a:r>
              <a:rPr lang="et-EE" sz="2400" dirty="0" err="1" smtClean="0">
                <a:latin typeface="Arial Narrow" panose="020B0606020202030204" pitchFamily="34" charset="0"/>
              </a:rPr>
              <a:t>komorbiidsuse</a:t>
            </a:r>
            <a:r>
              <a:rPr lang="et-EE" sz="2400" dirty="0" smtClean="0">
                <a:latin typeface="Arial Narrow" panose="020B0606020202030204" pitchFamily="34" charset="0"/>
              </a:rPr>
              <a:t> sagenemine </a:t>
            </a:r>
          </a:p>
          <a:p>
            <a:pPr marL="342900" indent="-342900" algn="just">
              <a:buFont typeface="Arial" panose="020B0604020202020204" pitchFamily="34" charset="0"/>
              <a:buChar char="•"/>
            </a:pPr>
            <a:r>
              <a:rPr lang="et-EE" sz="2400" dirty="0">
                <a:latin typeface="Arial Narrow" panose="020B0606020202030204" pitchFamily="34" charset="0"/>
              </a:rPr>
              <a:t>T</a:t>
            </a:r>
            <a:r>
              <a:rPr lang="et-EE" sz="2400" dirty="0" smtClean="0">
                <a:latin typeface="Arial Narrow" panose="020B0606020202030204" pitchFamily="34" charset="0"/>
              </a:rPr>
              <a:t>ervishoiuteenuste osutamisel </a:t>
            </a:r>
            <a:r>
              <a:rPr lang="et-EE" sz="2400" b="1" dirty="0" smtClean="0">
                <a:latin typeface="Arial Narrow" panose="020B0606020202030204" pitchFamily="34" charset="0"/>
              </a:rPr>
              <a:t>ei keskenduta enam </a:t>
            </a:r>
            <a:r>
              <a:rPr lang="et-EE" sz="2400" dirty="0" smtClean="0">
                <a:latin typeface="Arial Narrow" panose="020B0606020202030204" pitchFamily="34" charset="0"/>
              </a:rPr>
              <a:t>niivõrd üksiku haigusjuhtumi ravile, kui </a:t>
            </a:r>
            <a:r>
              <a:rPr lang="et-EE" sz="2400" dirty="0" err="1" smtClean="0">
                <a:latin typeface="Arial Narrow" panose="020B0606020202030204" pitchFamily="34" charset="0"/>
              </a:rPr>
              <a:t>võrd</a:t>
            </a:r>
            <a:r>
              <a:rPr lang="et-EE" sz="2400" dirty="0" smtClean="0">
                <a:latin typeface="Arial Narrow" panose="020B0606020202030204" pitchFamily="34" charset="0"/>
              </a:rPr>
              <a:t> </a:t>
            </a:r>
            <a:r>
              <a:rPr lang="et-EE" sz="2400" dirty="0" err="1" smtClean="0">
                <a:latin typeface="Arial Narrow" panose="020B0606020202030204" pitchFamily="34" charset="0"/>
              </a:rPr>
              <a:t>tervisedendusele</a:t>
            </a:r>
            <a:r>
              <a:rPr lang="et-EE" sz="2400" dirty="0" smtClean="0">
                <a:latin typeface="Arial Narrow" panose="020B0606020202030204" pitchFamily="34" charset="0"/>
              </a:rPr>
              <a:t> / haiguste ennetamisele. </a:t>
            </a:r>
          </a:p>
          <a:p>
            <a:pPr marL="342900" indent="-342900" algn="just">
              <a:buFont typeface="Arial" panose="020B0604020202020204" pitchFamily="34" charset="0"/>
              <a:buChar char="•"/>
            </a:pPr>
            <a:r>
              <a:rPr lang="et-EE" sz="2400" dirty="0" smtClean="0">
                <a:latin typeface="Arial Narrow" panose="020B0606020202030204" pitchFamily="34" charset="0"/>
              </a:rPr>
              <a:t>Muutus</a:t>
            </a:r>
            <a:r>
              <a:rPr lang="et-EE" sz="2400" dirty="0">
                <a:latin typeface="Arial Narrow" panose="020B0606020202030204" pitchFamily="34" charset="0"/>
              </a:rPr>
              <a:t> </a:t>
            </a:r>
            <a:r>
              <a:rPr lang="et-EE" sz="2400" dirty="0" smtClean="0">
                <a:latin typeface="Arial Narrow" panose="020B0606020202030204" pitchFamily="34" charset="0"/>
              </a:rPr>
              <a:t>toimub samal ajal ühe laastavaima </a:t>
            </a:r>
            <a:r>
              <a:rPr lang="et-EE" sz="2400" b="1" dirty="0" smtClean="0">
                <a:latin typeface="Arial Narrow" panose="020B0606020202030204" pitchFamily="34" charset="0"/>
              </a:rPr>
              <a:t>ülemaailmse majanduskriisiga</a:t>
            </a:r>
            <a:r>
              <a:rPr lang="et-EE" sz="2400" dirty="0" smtClean="0">
                <a:latin typeface="Arial Narrow" panose="020B0606020202030204" pitchFamily="34" charset="0"/>
              </a:rPr>
              <a:t>, </a:t>
            </a:r>
            <a:r>
              <a:rPr lang="et-EE" sz="2400" dirty="0">
                <a:latin typeface="Arial Narrow" panose="020B0606020202030204" pitchFamily="34" charset="0"/>
              </a:rPr>
              <a:t>s</a:t>
            </a:r>
            <a:r>
              <a:rPr lang="et-EE" sz="2400" dirty="0" smtClean="0">
                <a:latin typeface="Arial Narrow" panose="020B0606020202030204" pitchFamily="34" charset="0"/>
              </a:rPr>
              <a:t>ee paneb lisakoorma tervishoiusüsteemile, mis niigi kulutustega vaevu toime tuleb. </a:t>
            </a:r>
          </a:p>
          <a:p>
            <a:pPr marL="342900" indent="-342900" algn="just">
              <a:buFont typeface="Arial" panose="020B0604020202020204" pitchFamily="34" charset="0"/>
              <a:buChar char="•"/>
            </a:pPr>
            <a:r>
              <a:rPr lang="et-EE" sz="2400" dirty="0" smtClean="0">
                <a:latin typeface="Arial Narrow" panose="020B0606020202030204" pitchFamily="34" charset="0"/>
              </a:rPr>
              <a:t>Lisaks eelkirjeldatud raskustele </a:t>
            </a:r>
            <a:r>
              <a:rPr lang="et-EE" sz="2400" b="1" dirty="0" smtClean="0">
                <a:latin typeface="Arial Narrow" panose="020B0606020202030204" pitchFamily="34" charset="0"/>
              </a:rPr>
              <a:t>napib õdesid </a:t>
            </a:r>
            <a:r>
              <a:rPr lang="et-EE" sz="2400" dirty="0" smtClean="0">
                <a:latin typeface="Arial Narrow" panose="020B0606020202030204" pitchFamily="34" charset="0"/>
              </a:rPr>
              <a:t>ning nende </a:t>
            </a:r>
            <a:r>
              <a:rPr lang="et-EE" sz="2400" b="1" dirty="0" smtClean="0">
                <a:latin typeface="Arial Narrow" panose="020B0606020202030204" pitchFamily="34" charset="0"/>
              </a:rPr>
              <a:t>keskmise vanuse tõus </a:t>
            </a:r>
            <a:r>
              <a:rPr lang="et-EE" sz="2400" dirty="0" smtClean="0">
                <a:latin typeface="Arial Narrow" panose="020B0606020202030204" pitchFamily="34" charset="0"/>
              </a:rPr>
              <a:t>tõotab </a:t>
            </a:r>
            <a:r>
              <a:rPr lang="et-EE" sz="2400" dirty="0">
                <a:latin typeface="Arial Narrow" panose="020B0606020202030204" pitchFamily="34" charset="0"/>
              </a:rPr>
              <a:t/>
            </a:r>
            <a:br>
              <a:rPr lang="et-EE" sz="2400" dirty="0">
                <a:latin typeface="Arial Narrow" panose="020B0606020202030204" pitchFamily="34" charset="0"/>
              </a:rPr>
            </a:br>
            <a:r>
              <a:rPr lang="et-EE" sz="2400" dirty="0" err="1" smtClean="0">
                <a:latin typeface="Arial Narrow" panose="020B0606020202030204" pitchFamily="34" charset="0"/>
              </a:rPr>
              <a:t>lähikümnendil</a:t>
            </a:r>
            <a:r>
              <a:rPr lang="et-EE" sz="2400" dirty="0" smtClean="0">
                <a:latin typeface="Arial Narrow" panose="020B0606020202030204" pitchFamily="34" charset="0"/>
              </a:rPr>
              <a:t> olukorra halvenemist kogu maailmas</a:t>
            </a:r>
          </a:p>
          <a:p>
            <a:pPr algn="just"/>
            <a:endParaRPr lang="et-EE" sz="1000" dirty="0" smtClean="0"/>
          </a:p>
          <a:p>
            <a:pPr algn="just"/>
            <a:r>
              <a:rPr lang="et-EE" sz="1000" dirty="0" err="1" smtClean="0"/>
              <a:t>Allen</a:t>
            </a:r>
            <a:r>
              <a:rPr lang="et-EE" sz="1000" dirty="0" smtClean="0"/>
              <a:t>  </a:t>
            </a:r>
            <a:r>
              <a:rPr lang="et-EE" sz="1000" dirty="0"/>
              <a:t>2008,  </a:t>
            </a:r>
            <a:r>
              <a:rPr lang="et-EE" sz="1000" dirty="0" err="1"/>
              <a:t>Fox</a:t>
            </a:r>
            <a:r>
              <a:rPr lang="et-EE" sz="1000" dirty="0"/>
              <a:t>  ja  </a:t>
            </a:r>
            <a:r>
              <a:rPr lang="et-EE" sz="1000" dirty="0" err="1"/>
              <a:t>Abra</a:t>
            </a:r>
            <a:r>
              <a:rPr lang="et-EE" sz="1000" dirty="0"/>
              <a:t>  </a:t>
            </a:r>
            <a:r>
              <a:rPr lang="et-EE" sz="1000" dirty="0" err="1"/>
              <a:t>hamson</a:t>
            </a:r>
            <a:r>
              <a:rPr lang="et-EE" sz="1000" dirty="0"/>
              <a:t> 2009, </a:t>
            </a:r>
            <a:r>
              <a:rPr lang="et-EE" sz="1000" dirty="0" err="1"/>
              <a:t>Yun</a:t>
            </a:r>
            <a:r>
              <a:rPr lang="et-EE" sz="1000" dirty="0"/>
              <a:t>, </a:t>
            </a:r>
            <a:r>
              <a:rPr lang="et-EE" sz="1000" dirty="0" err="1"/>
              <a:t>Lie</a:t>
            </a:r>
            <a:r>
              <a:rPr lang="et-EE" sz="1000" dirty="0"/>
              <a:t> ja </a:t>
            </a:r>
            <a:r>
              <a:rPr lang="et-EE" sz="1000" dirty="0" err="1"/>
              <a:t>Anli</a:t>
            </a:r>
            <a:r>
              <a:rPr lang="et-EE" sz="1000" dirty="0"/>
              <a:t> 2010</a:t>
            </a:r>
            <a:endParaRPr lang="et-EE" sz="1000" dirty="0" smtClean="0">
              <a:latin typeface="Arial Narrow" panose="020B0606020202030204" pitchFamily="34" charset="0"/>
            </a:endParaRPr>
          </a:p>
          <a:p>
            <a:pPr algn="just"/>
            <a:r>
              <a:rPr lang="et-EE" dirty="0"/>
              <a:t/>
            </a:r>
            <a:br>
              <a:rPr lang="et-EE" dirty="0"/>
            </a:br>
            <a:endParaRPr lang="et-EE" dirty="0"/>
          </a:p>
        </p:txBody>
      </p:sp>
      <p:sp>
        <p:nvSpPr>
          <p:cNvPr id="5" name="Slide Number Placeholder 4"/>
          <p:cNvSpPr>
            <a:spLocks noGrp="1"/>
          </p:cNvSpPr>
          <p:nvPr>
            <p:ph type="sldNum" sz="quarter" idx="14"/>
          </p:nvPr>
        </p:nvSpPr>
        <p:spPr/>
        <p:txBody>
          <a:bodyPr/>
          <a:lstStyle/>
          <a:p>
            <a:fld id="{5760EBB3-55F0-45B9-956F-2DDC0B93B6D0}" type="slidenum">
              <a:rPr lang="ru-RU" smtClean="0"/>
              <a:pPr/>
              <a:t>6</a:t>
            </a:fld>
            <a:endParaRPr lang="ru-RU" dirty="0"/>
          </a:p>
        </p:txBody>
      </p:sp>
      <p:pic>
        <p:nvPicPr>
          <p:cNvPr id="6" name="Picture 5"/>
          <p:cNvPicPr>
            <a:picLocks noChangeAspect="1"/>
          </p:cNvPicPr>
          <p:nvPr/>
        </p:nvPicPr>
        <p:blipFill>
          <a:blip r:embed="rId3"/>
          <a:stretch>
            <a:fillRect/>
          </a:stretch>
        </p:blipFill>
        <p:spPr>
          <a:xfrm>
            <a:off x="10957734" y="184519"/>
            <a:ext cx="1129335" cy="970033"/>
          </a:xfrm>
          <a:prstGeom prst="rect">
            <a:avLst/>
          </a:prstGeom>
        </p:spPr>
      </p:pic>
    </p:spTree>
    <p:extLst>
      <p:ext uri="{BB962C8B-B14F-4D97-AF65-F5344CB8AC3E}">
        <p14:creationId xmlns:p14="http://schemas.microsoft.com/office/powerpoint/2010/main" val="1908715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Õendusjuhtidele esmatähtsad uurimisvaldkonnad</a:t>
            </a:r>
          </a:p>
        </p:txBody>
      </p:sp>
      <p:sp>
        <p:nvSpPr>
          <p:cNvPr id="4" name="Text Placeholder 3"/>
          <p:cNvSpPr>
            <a:spLocks noGrp="1"/>
          </p:cNvSpPr>
          <p:nvPr>
            <p:ph type="body" sz="quarter" idx="13"/>
          </p:nvPr>
        </p:nvSpPr>
        <p:spPr>
          <a:xfrm>
            <a:off x="876300" y="2023672"/>
            <a:ext cx="4685051" cy="3684978"/>
          </a:xfrm>
        </p:spPr>
        <p:txBody>
          <a:bodyPr/>
          <a:lstStyle/>
          <a:p>
            <a:r>
              <a:rPr lang="et-EE" sz="2400" b="1" dirty="0">
                <a:latin typeface="Arial Narrow" panose="020B0606020202030204" pitchFamily="34" charset="0"/>
              </a:rPr>
              <a:t>soovitatav </a:t>
            </a:r>
            <a:r>
              <a:rPr lang="et-EE" sz="2400" dirty="0">
                <a:latin typeface="Arial Narrow" panose="020B0606020202030204" pitchFamily="34" charset="0"/>
              </a:rPr>
              <a:t>uurimistöödes </a:t>
            </a:r>
            <a:r>
              <a:rPr lang="et-EE" sz="2400" dirty="0" smtClean="0">
                <a:latin typeface="Arial Narrow" panose="020B0606020202030204" pitchFamily="34" charset="0"/>
              </a:rPr>
              <a:t>keskenduda:</a:t>
            </a:r>
          </a:p>
          <a:p>
            <a:pPr marL="342900" indent="-342900">
              <a:buFont typeface="Arial" panose="020B0604020202020204" pitchFamily="34" charset="0"/>
              <a:buChar char="•"/>
            </a:pPr>
            <a:r>
              <a:rPr lang="et-EE" sz="2400" dirty="0" smtClean="0">
                <a:latin typeface="Arial Narrow" panose="020B0606020202030204" pitchFamily="34" charset="0"/>
              </a:rPr>
              <a:t>õendusabi  </a:t>
            </a:r>
            <a:r>
              <a:rPr lang="et-EE" sz="2400" dirty="0">
                <a:latin typeface="Arial Narrow" panose="020B0606020202030204" pitchFamily="34" charset="0"/>
              </a:rPr>
              <a:t>tõhususe  ja  tulukuse  põhimõtetele,  </a:t>
            </a:r>
            <a:endParaRPr lang="et-EE" sz="2400" dirty="0" smtClean="0">
              <a:latin typeface="Arial Narrow" panose="020B0606020202030204" pitchFamily="34" charset="0"/>
            </a:endParaRPr>
          </a:p>
          <a:p>
            <a:pPr marL="342900" indent="-342900">
              <a:buFont typeface="Arial" panose="020B0604020202020204" pitchFamily="34" charset="0"/>
              <a:buChar char="•"/>
            </a:pPr>
            <a:r>
              <a:rPr lang="et-EE" sz="2400" dirty="0" smtClean="0">
                <a:latin typeface="Arial Narrow" panose="020B0606020202030204" pitchFamily="34" charset="0"/>
              </a:rPr>
              <a:t>teguritele</a:t>
            </a:r>
            <a:r>
              <a:rPr lang="et-EE" sz="2400" dirty="0">
                <a:latin typeface="Arial Narrow" panose="020B0606020202030204" pitchFamily="34" charset="0"/>
              </a:rPr>
              <a:t>,  mis  mõjutavad üksikisikute, perede ja elanikkonna arusaamasid tervisest ja heaolust, ning </a:t>
            </a:r>
            <a:r>
              <a:rPr lang="et-EE" sz="2400" dirty="0" smtClean="0">
                <a:latin typeface="Arial Narrow" panose="020B0606020202030204" pitchFamily="34" charset="0"/>
              </a:rPr>
              <a:t>tervishoiuteenustele</a:t>
            </a:r>
          </a:p>
          <a:p>
            <a:pPr marL="342900" indent="-342900">
              <a:buFont typeface="Arial" panose="020B0604020202020204" pitchFamily="34" charset="0"/>
              <a:buChar char="•"/>
            </a:pPr>
            <a:endParaRPr lang="et-EE" sz="2400" dirty="0">
              <a:latin typeface="Arial Narrow" panose="020B0606020202030204" pitchFamily="34" charset="0"/>
            </a:endParaRPr>
          </a:p>
          <a:p>
            <a:pPr>
              <a:lnSpc>
                <a:spcPct val="100000"/>
              </a:lnSpc>
            </a:pPr>
            <a:endParaRPr lang="et-EE" sz="1000" dirty="0" smtClean="0"/>
          </a:p>
          <a:p>
            <a:pPr>
              <a:lnSpc>
                <a:spcPct val="100000"/>
              </a:lnSpc>
            </a:pPr>
            <a:endParaRPr lang="et-EE" sz="1000" dirty="0"/>
          </a:p>
          <a:p>
            <a:pPr>
              <a:lnSpc>
                <a:spcPct val="100000"/>
              </a:lnSpc>
            </a:pPr>
            <a:endParaRPr lang="et-EE" sz="1000" dirty="0" smtClean="0"/>
          </a:p>
          <a:p>
            <a:pPr>
              <a:lnSpc>
                <a:spcPct val="100000"/>
              </a:lnSpc>
            </a:pPr>
            <a:endParaRPr lang="et-EE" sz="1000" dirty="0" smtClean="0"/>
          </a:p>
          <a:p>
            <a:pPr>
              <a:lnSpc>
                <a:spcPct val="100000"/>
              </a:lnSpc>
            </a:pPr>
            <a:r>
              <a:rPr lang="et-EE" sz="1000" dirty="0" err="1" smtClean="0"/>
              <a:t>Evers</a:t>
            </a:r>
            <a:r>
              <a:rPr lang="et-EE" sz="1000" dirty="0" smtClean="0"/>
              <a:t> </a:t>
            </a:r>
            <a:r>
              <a:rPr lang="et-EE" sz="1000" dirty="0"/>
              <a:t>2003, </a:t>
            </a:r>
            <a:r>
              <a:rPr lang="et-EE" sz="1000" dirty="0" err="1"/>
              <a:t>Hinshaw</a:t>
            </a:r>
            <a:r>
              <a:rPr lang="et-EE" sz="1000" dirty="0"/>
              <a:t> </a:t>
            </a:r>
            <a:r>
              <a:rPr lang="et-EE" sz="1000" dirty="0" smtClean="0"/>
              <a:t>2000, </a:t>
            </a:r>
            <a:r>
              <a:rPr lang="et-EE" sz="1000" dirty="0" err="1"/>
              <a:t>Reeve</a:t>
            </a:r>
            <a:r>
              <a:rPr lang="et-EE" sz="1000" dirty="0"/>
              <a:t>, </a:t>
            </a:r>
            <a:r>
              <a:rPr lang="et-EE" sz="1000" dirty="0" err="1"/>
              <a:t>Burke</a:t>
            </a:r>
            <a:r>
              <a:rPr lang="et-EE" sz="1000" dirty="0"/>
              <a:t>, </a:t>
            </a:r>
            <a:r>
              <a:rPr lang="et-EE" sz="1000" dirty="0" err="1"/>
              <a:t>Chiang</a:t>
            </a:r>
            <a:r>
              <a:rPr lang="et-EE" sz="1000" dirty="0"/>
              <a:t>, </a:t>
            </a:r>
            <a:r>
              <a:rPr lang="et-EE" sz="1000" dirty="0" err="1"/>
              <a:t>Clauser</a:t>
            </a:r>
            <a:r>
              <a:rPr lang="et-EE" sz="1000" dirty="0"/>
              <a:t>, </a:t>
            </a:r>
            <a:r>
              <a:rPr lang="et-EE" sz="1000" dirty="0" err="1"/>
              <a:t>Colpe</a:t>
            </a:r>
            <a:r>
              <a:rPr lang="et-EE" sz="1000" dirty="0"/>
              <a:t> ja Elias </a:t>
            </a:r>
            <a:r>
              <a:rPr lang="et-EE" sz="1000" dirty="0" smtClean="0"/>
              <a:t>2007</a:t>
            </a:r>
            <a:r>
              <a:rPr lang="et-EE" sz="1000" dirty="0"/>
              <a:t>Back  </a:t>
            </a:r>
            <a:r>
              <a:rPr lang="et-EE" sz="1000" dirty="0" err="1"/>
              <a:t>Pettersson</a:t>
            </a:r>
            <a:r>
              <a:rPr lang="et-EE" sz="1000" dirty="0"/>
              <a:t>, </a:t>
            </a:r>
            <a:r>
              <a:rPr lang="et-EE" sz="1000" dirty="0" err="1"/>
              <a:t>Hermansson</a:t>
            </a:r>
            <a:r>
              <a:rPr lang="et-EE" sz="1000" dirty="0"/>
              <a:t>,  </a:t>
            </a:r>
            <a:r>
              <a:rPr lang="et-EE" sz="1000" dirty="0" err="1"/>
              <a:t>Sernert</a:t>
            </a:r>
            <a:r>
              <a:rPr lang="et-EE" sz="1000" dirty="0"/>
              <a:t>  ja  </a:t>
            </a:r>
            <a:r>
              <a:rPr lang="et-EE" sz="1000" dirty="0" err="1"/>
              <a:t>Bjorkelund</a:t>
            </a:r>
            <a:r>
              <a:rPr lang="et-EE" sz="1000" dirty="0"/>
              <a:t>  2008, </a:t>
            </a:r>
            <a:r>
              <a:rPr lang="et-EE" sz="1000" dirty="0" err="1"/>
              <a:t>Drennan</a:t>
            </a:r>
            <a:r>
              <a:rPr lang="et-EE" sz="1000" dirty="0"/>
              <a:t>,  </a:t>
            </a:r>
            <a:r>
              <a:rPr lang="et-EE" sz="1000" dirty="0" err="1"/>
              <a:t>Meehan</a:t>
            </a:r>
            <a:r>
              <a:rPr lang="et-EE" sz="1000" dirty="0"/>
              <a:t>,  Kemple,  </a:t>
            </a:r>
            <a:r>
              <a:rPr lang="et-EE" sz="1000" dirty="0" err="1"/>
              <a:t>Johnson</a:t>
            </a:r>
            <a:r>
              <a:rPr lang="et-EE" sz="1000" dirty="0"/>
              <a:t>,  </a:t>
            </a:r>
            <a:r>
              <a:rPr lang="et-EE" sz="1000" dirty="0" err="1"/>
              <a:t>Treacy</a:t>
            </a:r>
            <a:r>
              <a:rPr lang="et-EE" sz="1000" dirty="0"/>
              <a:t>  ja </a:t>
            </a:r>
            <a:r>
              <a:rPr lang="et-EE" sz="1000" dirty="0" err="1"/>
              <a:t>Butler</a:t>
            </a:r>
            <a:r>
              <a:rPr lang="et-EE" sz="1000" dirty="0"/>
              <a:t> 2007, </a:t>
            </a:r>
            <a:r>
              <a:rPr lang="et-EE" sz="1000" dirty="0" err="1"/>
              <a:t>Lopez</a:t>
            </a:r>
            <a:r>
              <a:rPr lang="et-EE" sz="1000" dirty="0"/>
              <a:t> 2003, </a:t>
            </a:r>
            <a:r>
              <a:rPr lang="et-EE" sz="1000" dirty="0" err="1"/>
              <a:t>Wiener</a:t>
            </a:r>
            <a:r>
              <a:rPr lang="et-EE" sz="1000" dirty="0"/>
              <a:t>, </a:t>
            </a:r>
            <a:r>
              <a:rPr lang="et-EE" sz="1000" dirty="0" err="1"/>
              <a:t>Chacko</a:t>
            </a:r>
            <a:r>
              <a:rPr lang="et-EE" sz="1000" dirty="0"/>
              <a:t>, </a:t>
            </a:r>
            <a:r>
              <a:rPr lang="et-EE" sz="1000" dirty="0" err="1"/>
              <a:t>Brown</a:t>
            </a:r>
            <a:r>
              <a:rPr lang="et-EE" sz="1000" dirty="0"/>
              <a:t>, </a:t>
            </a:r>
            <a:r>
              <a:rPr lang="et-EE" sz="1000" dirty="0" err="1"/>
              <a:t>Cron</a:t>
            </a:r>
            <a:r>
              <a:rPr lang="et-EE" sz="1000" dirty="0"/>
              <a:t> ja </a:t>
            </a:r>
            <a:r>
              <a:rPr lang="et-EE" sz="1000" dirty="0" err="1"/>
              <a:t>Cohen</a:t>
            </a:r>
            <a:r>
              <a:rPr lang="et-EE" sz="1000" dirty="0"/>
              <a:t> 2009)</a:t>
            </a:r>
            <a:endParaRPr lang="et-EE" sz="1000" dirty="0" smtClean="0">
              <a:latin typeface="Arial Narrow" panose="020B0606020202030204" pitchFamily="34" charset="0"/>
            </a:endParaRPr>
          </a:p>
        </p:txBody>
      </p:sp>
      <p:sp>
        <p:nvSpPr>
          <p:cNvPr id="5" name="Slide Number Placeholder 4"/>
          <p:cNvSpPr>
            <a:spLocks noGrp="1"/>
          </p:cNvSpPr>
          <p:nvPr>
            <p:ph type="sldNum" sz="quarter" idx="14"/>
          </p:nvPr>
        </p:nvSpPr>
        <p:spPr/>
        <p:txBody>
          <a:bodyPr/>
          <a:lstStyle/>
          <a:p>
            <a:fld id="{5760EBB3-55F0-45B9-956F-2DDC0B93B6D0}" type="slidenum">
              <a:rPr lang="ru-RU" smtClean="0"/>
              <a:pPr/>
              <a:t>7</a:t>
            </a:fld>
            <a:endParaRPr lang="ru-RU" dirty="0"/>
          </a:p>
        </p:txBody>
      </p:sp>
      <p:sp>
        <p:nvSpPr>
          <p:cNvPr id="7" name="Text Placeholder 3"/>
          <p:cNvSpPr>
            <a:spLocks noGrp="1"/>
          </p:cNvSpPr>
          <p:nvPr>
            <p:ph type="body" sz="quarter" idx="13"/>
          </p:nvPr>
        </p:nvSpPr>
        <p:spPr>
          <a:xfrm>
            <a:off x="5975350" y="2024063"/>
            <a:ext cx="5941830" cy="3684587"/>
          </a:xfrm>
        </p:spPr>
        <p:txBody>
          <a:bodyPr/>
          <a:lstStyle/>
          <a:p>
            <a:r>
              <a:rPr lang="et-EE" sz="2400" b="1" dirty="0" err="1">
                <a:latin typeface="Arial Narrow" panose="020B0606020202030204" pitchFamily="34" charset="0"/>
              </a:rPr>
              <a:t>National</a:t>
            </a:r>
            <a:r>
              <a:rPr lang="et-EE" sz="2400" b="1" dirty="0">
                <a:latin typeface="Arial Narrow" panose="020B0606020202030204" pitchFamily="34" charset="0"/>
              </a:rPr>
              <a:t>  </a:t>
            </a:r>
            <a:r>
              <a:rPr lang="et-EE" sz="2400" b="1" dirty="0" err="1">
                <a:latin typeface="Arial Narrow" panose="020B0606020202030204" pitchFamily="34" charset="0"/>
              </a:rPr>
              <a:t>Institute</a:t>
            </a:r>
            <a:r>
              <a:rPr lang="et-EE" sz="2400" b="1" dirty="0">
                <a:latin typeface="Arial Narrow" panose="020B0606020202030204" pitchFamily="34" charset="0"/>
              </a:rPr>
              <a:t>  of  </a:t>
            </a:r>
            <a:r>
              <a:rPr lang="et-EE" sz="2400" b="1" dirty="0" err="1">
                <a:latin typeface="Arial Narrow" panose="020B0606020202030204" pitchFamily="34" charset="0"/>
              </a:rPr>
              <a:t>Nursing</a:t>
            </a:r>
            <a:r>
              <a:rPr lang="et-EE" sz="2400" b="1" dirty="0">
                <a:latin typeface="Arial Narrow" panose="020B0606020202030204" pitchFamily="34" charset="0"/>
              </a:rPr>
              <a:t>  </a:t>
            </a:r>
            <a:r>
              <a:rPr lang="et-EE" sz="2400" b="1" dirty="0" err="1" smtClean="0">
                <a:latin typeface="Arial Narrow" panose="020B0606020202030204" pitchFamily="34" charset="0"/>
              </a:rPr>
              <a:t>Research</a:t>
            </a:r>
            <a:r>
              <a:rPr lang="et-EE" sz="2400" dirty="0" smtClean="0">
                <a:latin typeface="Arial Narrow" panose="020B0606020202030204" pitchFamily="34" charset="0"/>
              </a:rPr>
              <a:t>  </a:t>
            </a:r>
            <a:r>
              <a:rPr lang="et-EE" sz="2400" dirty="0">
                <a:latin typeface="Arial Narrow" panose="020B0606020202030204" pitchFamily="34" charset="0"/>
              </a:rPr>
              <a:t>on  kindlaks  määranud järgmised  esmatähtsad  uurimissuunad:  </a:t>
            </a:r>
            <a:endParaRPr lang="et-EE" sz="2400" dirty="0" smtClean="0">
              <a:latin typeface="Arial Narrow" panose="020B0606020202030204" pitchFamily="34" charset="0"/>
            </a:endParaRPr>
          </a:p>
          <a:p>
            <a:pPr marL="342900" indent="-342900">
              <a:buFont typeface="Arial" panose="020B0604020202020204" pitchFamily="34" charset="0"/>
              <a:buChar char="•"/>
            </a:pPr>
            <a:r>
              <a:rPr lang="et-EE" sz="2400" dirty="0" smtClean="0">
                <a:latin typeface="Arial Narrow" panose="020B0606020202030204" pitchFamily="34" charset="0"/>
              </a:rPr>
              <a:t>tervisetulemuste  </a:t>
            </a:r>
            <a:r>
              <a:rPr lang="et-EE" sz="2400" dirty="0">
                <a:latin typeface="Arial Narrow" panose="020B0606020202030204" pitchFamily="34" charset="0"/>
              </a:rPr>
              <a:t>hindamine  </a:t>
            </a:r>
            <a:r>
              <a:rPr lang="et-EE" sz="2400" dirty="0" err="1">
                <a:latin typeface="Arial Narrow" panose="020B0606020202030204" pitchFamily="34" charset="0"/>
              </a:rPr>
              <a:t>terviseedenduses</a:t>
            </a:r>
            <a:r>
              <a:rPr lang="et-EE" sz="2400" dirty="0">
                <a:latin typeface="Arial Narrow" panose="020B0606020202030204" pitchFamily="34" charset="0"/>
              </a:rPr>
              <a:t>  ja  ennetussekkumiste  uuringud,  </a:t>
            </a:r>
            <a:endParaRPr lang="et-EE" sz="2400" dirty="0" smtClean="0">
              <a:latin typeface="Arial Narrow" panose="020B0606020202030204" pitchFamily="34" charset="0"/>
            </a:endParaRPr>
          </a:p>
          <a:p>
            <a:pPr marL="342900" indent="-342900">
              <a:buFont typeface="Arial" panose="020B0604020202020204" pitchFamily="34" charset="0"/>
              <a:buChar char="•"/>
            </a:pPr>
            <a:r>
              <a:rPr lang="et-EE" sz="2400" dirty="0" smtClean="0">
                <a:latin typeface="Arial Narrow" panose="020B0606020202030204" pitchFamily="34" charset="0"/>
              </a:rPr>
              <a:t>teatud  </a:t>
            </a:r>
            <a:r>
              <a:rPr lang="et-EE" sz="2400" dirty="0">
                <a:latin typeface="Arial Narrow" panose="020B0606020202030204" pitchFamily="34" charset="0"/>
              </a:rPr>
              <a:t>haigusriskiga  patsientide uuringud,  ravisoostumuse  </a:t>
            </a:r>
            <a:r>
              <a:rPr lang="et-EE" sz="2400" dirty="0" smtClean="0">
                <a:latin typeface="Arial Narrow" panose="020B0606020202030204" pitchFamily="34" charset="0"/>
              </a:rPr>
              <a:t>uuringud</a:t>
            </a:r>
          </a:p>
          <a:p>
            <a:pPr marL="342900" indent="-342900">
              <a:buFont typeface="Arial" panose="020B0604020202020204" pitchFamily="34" charset="0"/>
              <a:buChar char="•"/>
            </a:pPr>
            <a:r>
              <a:rPr lang="et-EE" sz="2400" dirty="0" smtClean="0">
                <a:latin typeface="Arial Narrow" panose="020B0606020202030204" pitchFamily="34" charset="0"/>
              </a:rPr>
              <a:t>tehnoloogiapõhiste  </a:t>
            </a:r>
            <a:r>
              <a:rPr lang="et-EE" sz="2400" dirty="0">
                <a:latin typeface="Arial Narrow" panose="020B0606020202030204" pitchFamily="34" charset="0"/>
              </a:rPr>
              <a:t>sekkumiste  </a:t>
            </a:r>
            <a:r>
              <a:rPr lang="et-EE" sz="2400" dirty="0" smtClean="0">
                <a:latin typeface="Arial Narrow" panose="020B0606020202030204" pitchFamily="34" charset="0"/>
              </a:rPr>
              <a:t>hindamine</a:t>
            </a:r>
          </a:p>
          <a:p>
            <a:pPr marL="342900" indent="-342900">
              <a:buFont typeface="Arial" panose="020B0604020202020204" pitchFamily="34" charset="0"/>
              <a:buChar char="•"/>
            </a:pPr>
            <a:r>
              <a:rPr lang="et-EE" sz="2400" dirty="0" smtClean="0">
                <a:latin typeface="Arial Narrow" panose="020B0606020202030204" pitchFamily="34" charset="0"/>
              </a:rPr>
              <a:t>sekkumiste </a:t>
            </a:r>
            <a:r>
              <a:rPr lang="et-EE" sz="2400" dirty="0">
                <a:latin typeface="Arial Narrow" panose="020B0606020202030204" pitchFamily="34" charset="0"/>
              </a:rPr>
              <a:t>mõju patsiendi </a:t>
            </a:r>
            <a:r>
              <a:rPr lang="et-EE" sz="2400" dirty="0" smtClean="0">
                <a:latin typeface="Arial Narrow" panose="020B0606020202030204" pitchFamily="34" charset="0"/>
              </a:rPr>
              <a:t>tulemustele,</a:t>
            </a:r>
          </a:p>
          <a:p>
            <a:pPr marL="342900" indent="-342900">
              <a:buFont typeface="Arial" panose="020B0604020202020204" pitchFamily="34" charset="0"/>
              <a:buChar char="•"/>
            </a:pPr>
            <a:r>
              <a:rPr lang="et-EE" sz="2400" dirty="0" smtClean="0">
                <a:latin typeface="Arial Narrow" panose="020B0606020202030204" pitchFamily="34" charset="0"/>
              </a:rPr>
              <a:t>otsustamist </a:t>
            </a:r>
            <a:r>
              <a:rPr lang="et-EE" sz="2400" dirty="0">
                <a:latin typeface="Arial Narrow" panose="020B0606020202030204" pitchFamily="34" charset="0"/>
              </a:rPr>
              <a:t>mõjutavaid tegureid õenduses ja tõenduspõhise praktika juurutamist</a:t>
            </a:r>
            <a:endParaRPr lang="et-EE" sz="3200" dirty="0">
              <a:latin typeface="Arial Narrow" panose="020B0606020202030204" pitchFamily="34" charset="0"/>
            </a:endParaRPr>
          </a:p>
        </p:txBody>
      </p:sp>
      <p:pic>
        <p:nvPicPr>
          <p:cNvPr id="8" name="Picture 7"/>
          <p:cNvPicPr>
            <a:picLocks noChangeAspect="1"/>
          </p:cNvPicPr>
          <p:nvPr/>
        </p:nvPicPr>
        <p:blipFill>
          <a:blip r:embed="rId3"/>
          <a:stretch>
            <a:fillRect/>
          </a:stretch>
        </p:blipFill>
        <p:spPr>
          <a:xfrm>
            <a:off x="10957734" y="184519"/>
            <a:ext cx="1129335" cy="970033"/>
          </a:xfrm>
          <a:prstGeom prst="rect">
            <a:avLst/>
          </a:prstGeom>
        </p:spPr>
      </p:pic>
    </p:spTree>
    <p:extLst>
      <p:ext uri="{BB962C8B-B14F-4D97-AF65-F5344CB8AC3E}">
        <p14:creationId xmlns:p14="http://schemas.microsoft.com/office/powerpoint/2010/main" val="3220368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Õendusjuht kui juhendaja…</a:t>
            </a:r>
            <a:endParaRPr lang="et-EE" dirty="0"/>
          </a:p>
        </p:txBody>
      </p:sp>
      <p:sp>
        <p:nvSpPr>
          <p:cNvPr id="3" name="Text Placeholder 2"/>
          <p:cNvSpPr>
            <a:spLocks noGrp="1"/>
          </p:cNvSpPr>
          <p:nvPr>
            <p:ph type="body" sz="quarter" idx="12"/>
          </p:nvPr>
        </p:nvSpPr>
        <p:spPr>
          <a:xfrm>
            <a:off x="876300" y="1304926"/>
            <a:ext cx="10515600" cy="478905"/>
          </a:xfrm>
        </p:spPr>
        <p:txBody>
          <a:bodyPr/>
          <a:lstStyle/>
          <a:p>
            <a:r>
              <a:rPr lang="et-EE" dirty="0"/>
              <a:t>Õe kohustused patsiendi turvalisuse </a:t>
            </a:r>
            <a:r>
              <a:rPr lang="et-EE" dirty="0" smtClean="0"/>
              <a:t>tagamisel</a:t>
            </a:r>
          </a:p>
          <a:p>
            <a:r>
              <a:rPr lang="et-EE" sz="2000" dirty="0">
                <a:latin typeface="Arial Narrow" panose="020B0606020202030204" pitchFamily="34" charset="0"/>
              </a:rPr>
              <a:t>Patsiendi  turvalisuse  kultuuri  seitse  </a:t>
            </a:r>
            <a:r>
              <a:rPr lang="et-EE" sz="2000" dirty="0" err="1">
                <a:latin typeface="Arial Narrow" panose="020B0606020202030204" pitchFamily="34" charset="0"/>
              </a:rPr>
              <a:t>allkultuuri</a:t>
            </a:r>
            <a:r>
              <a:rPr lang="et-EE" sz="2000" dirty="0">
                <a:latin typeface="Arial Narrow" panose="020B0606020202030204" pitchFamily="34" charset="0"/>
              </a:rPr>
              <a:t>:  </a:t>
            </a:r>
          </a:p>
          <a:p>
            <a:endParaRPr lang="et-EE" dirty="0"/>
          </a:p>
        </p:txBody>
      </p:sp>
      <p:sp>
        <p:nvSpPr>
          <p:cNvPr id="4" name="Text Placeholder 3"/>
          <p:cNvSpPr>
            <a:spLocks noGrp="1"/>
          </p:cNvSpPr>
          <p:nvPr>
            <p:ph type="body" sz="quarter" idx="13"/>
          </p:nvPr>
        </p:nvSpPr>
        <p:spPr>
          <a:xfrm>
            <a:off x="876299" y="1618939"/>
            <a:ext cx="4730022" cy="4089712"/>
          </a:xfrm>
        </p:spPr>
        <p:txBody>
          <a:bodyPr/>
          <a:lstStyle/>
          <a:p>
            <a:endParaRPr lang="et-EE" sz="2400" dirty="0">
              <a:latin typeface="Arial Narrow" panose="020B0606020202030204" pitchFamily="34" charset="0"/>
            </a:endParaRPr>
          </a:p>
          <a:p>
            <a:pPr marL="457200" indent="-457200">
              <a:buAutoNum type="arabicParenR"/>
            </a:pPr>
            <a:r>
              <a:rPr lang="et-EE" sz="2400" dirty="0" smtClean="0">
                <a:latin typeface="Arial Narrow" panose="020B0606020202030204" pitchFamily="34" charset="0"/>
              </a:rPr>
              <a:t>Eestvedamine </a:t>
            </a:r>
            <a:r>
              <a:rPr lang="et-EE" sz="1800" dirty="0" smtClean="0">
                <a:latin typeface="Arial Narrow" panose="020B0606020202030204" pitchFamily="34" charset="0"/>
              </a:rPr>
              <a:t>(</a:t>
            </a:r>
            <a:r>
              <a:rPr lang="et-EE" sz="1800" dirty="0">
                <a:latin typeface="Arial Narrow" panose="020B0606020202030204" pitchFamily="34" charset="0"/>
              </a:rPr>
              <a:t>tervishoiukeskkond on kõrge  </a:t>
            </a:r>
            <a:r>
              <a:rPr lang="et-EE" sz="1800" dirty="0" smtClean="0">
                <a:latin typeface="Arial Narrow" panose="020B0606020202030204" pitchFamily="34" charset="0"/>
              </a:rPr>
              <a:t>riskiga, visioon/missioon, personali pädevus ning raha ja inimressursid</a:t>
            </a:r>
            <a:r>
              <a:rPr lang="et-EE" sz="1800" dirty="0">
                <a:latin typeface="Arial Narrow" panose="020B0606020202030204" pitchFamily="34" charset="0"/>
              </a:rPr>
              <a:t>)</a:t>
            </a:r>
          </a:p>
          <a:p>
            <a:pPr marL="457200" indent="-457200">
              <a:buAutoNum type="arabicParenR"/>
            </a:pPr>
            <a:r>
              <a:rPr lang="et-EE" sz="2400" dirty="0">
                <a:latin typeface="Arial Narrow" panose="020B0606020202030204" pitchFamily="34" charset="0"/>
              </a:rPr>
              <a:t>M</a:t>
            </a:r>
            <a:r>
              <a:rPr lang="et-EE" sz="2400" dirty="0" smtClean="0">
                <a:latin typeface="Arial Narrow" panose="020B0606020202030204" pitchFamily="34" charset="0"/>
              </a:rPr>
              <a:t>eeskonnatöö</a:t>
            </a:r>
          </a:p>
          <a:p>
            <a:pPr marL="457200" indent="-457200">
              <a:buAutoNum type="arabicParenR"/>
            </a:pPr>
            <a:r>
              <a:rPr lang="et-EE" sz="2400" dirty="0" smtClean="0">
                <a:latin typeface="Arial Narrow" panose="020B0606020202030204" pitchFamily="34" charset="0"/>
              </a:rPr>
              <a:t>Tõenduspõhisus</a:t>
            </a:r>
            <a:r>
              <a:rPr lang="et-EE" sz="2400" dirty="0">
                <a:latin typeface="Arial Narrow" panose="020B0606020202030204" pitchFamily="34" charset="0"/>
              </a:rPr>
              <a:t> </a:t>
            </a:r>
            <a:r>
              <a:rPr lang="et-EE" sz="1800" dirty="0" smtClean="0">
                <a:latin typeface="Arial Narrow" panose="020B0606020202030204" pitchFamily="34" charset="0"/>
              </a:rPr>
              <a:t>(soodustab standardimist varieeruvuse vähendamiseks, rakendades selleks protsesse, mis tõstavad usaldusväärsust)</a:t>
            </a:r>
          </a:p>
          <a:p>
            <a:pPr marL="457200" indent="-457200">
              <a:buAutoNum type="arabicParenR"/>
            </a:pPr>
            <a:r>
              <a:rPr lang="et-EE" sz="2400" dirty="0" smtClean="0">
                <a:latin typeface="Arial Narrow" panose="020B0606020202030204" pitchFamily="34" charset="0"/>
              </a:rPr>
              <a:t>Suhtlemine </a:t>
            </a:r>
            <a:r>
              <a:rPr lang="et-EE" dirty="0" smtClean="0"/>
              <a:t>(</a:t>
            </a:r>
            <a:r>
              <a:rPr lang="et-EE" sz="1600" dirty="0" smtClean="0"/>
              <a:t>tervishoiuspetsialistide </a:t>
            </a:r>
            <a:r>
              <a:rPr lang="et-EE" sz="1800" dirty="0" smtClean="0">
                <a:latin typeface="Arial Narrow" panose="020B0606020202030204" pitchFamily="34" charset="0"/>
              </a:rPr>
              <a:t>omavahelist  </a:t>
            </a:r>
            <a:r>
              <a:rPr lang="et-EE" sz="1800" dirty="0">
                <a:latin typeface="Arial Narrow" panose="020B0606020202030204" pitchFamily="34" charset="0"/>
              </a:rPr>
              <a:t>suhtlemist struktureeritud suhtlusmeetodil nii, et patsienti puudutav info liiguks tõrgeteta ühest vahetusest, osakonnast või asutusest </a:t>
            </a:r>
            <a:r>
              <a:rPr lang="et-EE" sz="1800" dirty="0" smtClean="0">
                <a:latin typeface="Arial Narrow" panose="020B0606020202030204" pitchFamily="34" charset="0"/>
              </a:rPr>
              <a:t>teise)</a:t>
            </a:r>
          </a:p>
        </p:txBody>
      </p:sp>
      <p:sp>
        <p:nvSpPr>
          <p:cNvPr id="5" name="Slide Number Placeholder 4"/>
          <p:cNvSpPr>
            <a:spLocks noGrp="1"/>
          </p:cNvSpPr>
          <p:nvPr>
            <p:ph type="sldNum" sz="quarter" idx="14"/>
          </p:nvPr>
        </p:nvSpPr>
        <p:spPr/>
        <p:txBody>
          <a:bodyPr/>
          <a:lstStyle/>
          <a:p>
            <a:fld id="{5760EBB3-55F0-45B9-956F-2DDC0B93B6D0}" type="slidenum">
              <a:rPr lang="ru-RU" smtClean="0"/>
              <a:pPr/>
              <a:t>8</a:t>
            </a:fld>
            <a:endParaRPr lang="ru-RU" dirty="0"/>
          </a:p>
        </p:txBody>
      </p:sp>
      <p:sp>
        <p:nvSpPr>
          <p:cNvPr id="6" name="Text Placeholder 3"/>
          <p:cNvSpPr txBox="1">
            <a:spLocks/>
          </p:cNvSpPr>
          <p:nvPr/>
        </p:nvSpPr>
        <p:spPr>
          <a:xfrm>
            <a:off x="6134098" y="1618939"/>
            <a:ext cx="5048563" cy="4089712"/>
          </a:xfrm>
          <a:prstGeom prst="rect">
            <a:avLst/>
          </a:prstGeom>
        </p:spPr>
        <p:txBody>
          <a:bodyPr/>
          <a:lstStyle>
            <a:lvl1pPr marL="0" indent="0" algn="l" defTabSz="914354" rtl="0" eaLnBrk="1" latinLnBrk="0" hangingPunct="1">
              <a:lnSpc>
                <a:spcPts val="2280"/>
              </a:lnSpc>
              <a:spcBef>
                <a:spcPts val="1000"/>
              </a:spcBef>
              <a:buFontTx/>
              <a:buNone/>
              <a:defRPr sz="1900" kern="1200">
                <a:solidFill>
                  <a:schemeClr val="tx1"/>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t-EE" sz="2400" dirty="0">
              <a:latin typeface="Arial Narrow" panose="020B0606020202030204" pitchFamily="34" charset="0"/>
            </a:endParaRPr>
          </a:p>
          <a:p>
            <a:r>
              <a:rPr lang="et-EE" sz="2400" dirty="0" smtClean="0">
                <a:latin typeface="Arial Narrow" panose="020B0606020202030204" pitchFamily="34" charset="0"/>
              </a:rPr>
              <a:t>5)   Õppimine </a:t>
            </a:r>
            <a:r>
              <a:rPr lang="et-EE" sz="1800" dirty="0" smtClean="0">
                <a:latin typeface="Arial Narrow" panose="020B0606020202030204" pitchFamily="34" charset="0"/>
              </a:rPr>
              <a:t>(õppimine saab alguse juhtidest, kes näitavad üles soovi õppida kõrge turvalisuskultuuriga eeskujudest organisatsiooni sees ja väljaspool seda)</a:t>
            </a:r>
          </a:p>
          <a:p>
            <a:pPr marL="457200" indent="-457200">
              <a:buAutoNum type="arabicParenR" startAt="6"/>
            </a:pPr>
            <a:r>
              <a:rPr lang="et-EE" sz="2400" dirty="0" smtClean="0">
                <a:latin typeface="Arial Narrow" panose="020B0606020202030204" pitchFamily="34" charset="0"/>
              </a:rPr>
              <a:t>Õiglus</a:t>
            </a:r>
            <a:endParaRPr lang="et-EE" sz="2400" dirty="0">
              <a:latin typeface="Arial Narrow" panose="020B0606020202030204" pitchFamily="34" charset="0"/>
            </a:endParaRPr>
          </a:p>
          <a:p>
            <a:pPr marL="457200" indent="-457200">
              <a:buAutoNum type="arabicParenR" startAt="6"/>
            </a:pPr>
            <a:r>
              <a:rPr lang="et-EE" sz="2400" dirty="0" smtClean="0">
                <a:latin typeface="Arial Narrow" panose="020B0606020202030204" pitchFamily="34" charset="0"/>
              </a:rPr>
              <a:t>Patsiendikesksus  </a:t>
            </a:r>
            <a:r>
              <a:rPr lang="et-EE" sz="1800" dirty="0" smtClean="0">
                <a:latin typeface="Arial Narrow" panose="020B0606020202030204" pitchFamily="34" charset="0"/>
              </a:rPr>
              <a:t>(</a:t>
            </a:r>
            <a:r>
              <a:rPr lang="et-EE" sz="1800" dirty="0">
                <a:latin typeface="Arial Narrow" panose="020B0606020202030204" pitchFamily="34" charset="0"/>
              </a:rPr>
              <a:t>patsiendikesksed organisatsioonid tagavad selle, et abi keskenduks abivajajale (üksikisikule, perele, grupile või elanikkonnale)</a:t>
            </a:r>
            <a:endParaRPr lang="et-EE" sz="1800" dirty="0" smtClean="0">
              <a:latin typeface="Arial Narrow" panose="020B0606020202030204" pitchFamily="34" charset="0"/>
            </a:endParaRPr>
          </a:p>
          <a:p>
            <a:endParaRPr lang="et-EE" dirty="0" smtClean="0">
              <a:latin typeface="Arial Narrow" panose="020B0606020202030204" pitchFamily="34" charset="0"/>
            </a:endParaRPr>
          </a:p>
          <a:p>
            <a:r>
              <a:rPr lang="et-EE" sz="1000" dirty="0" smtClean="0">
                <a:latin typeface="Arial Narrow" panose="020B0606020202030204" pitchFamily="34" charset="0"/>
              </a:rPr>
              <a:t>(</a:t>
            </a:r>
            <a:r>
              <a:rPr lang="et-EE" sz="1000" dirty="0" err="1" smtClean="0">
                <a:latin typeface="Arial Narrow" panose="020B0606020202030204" pitchFamily="34" charset="0"/>
              </a:rPr>
              <a:t>Sammer</a:t>
            </a:r>
            <a:r>
              <a:rPr lang="et-EE" sz="1000" dirty="0" smtClean="0">
                <a:latin typeface="Arial Narrow" panose="020B0606020202030204" pitchFamily="34" charset="0"/>
              </a:rPr>
              <a:t>,  </a:t>
            </a:r>
            <a:r>
              <a:rPr lang="et-EE" sz="1000" dirty="0" err="1" smtClean="0">
                <a:latin typeface="Arial Narrow" panose="020B0606020202030204" pitchFamily="34" charset="0"/>
              </a:rPr>
              <a:t>Lykens</a:t>
            </a:r>
            <a:r>
              <a:rPr lang="et-EE" sz="1000" dirty="0" smtClean="0">
                <a:latin typeface="Arial Narrow" panose="020B0606020202030204" pitchFamily="34" charset="0"/>
              </a:rPr>
              <a:t>,  </a:t>
            </a:r>
            <a:r>
              <a:rPr lang="et-EE" sz="1000" dirty="0" err="1" smtClean="0">
                <a:latin typeface="Arial Narrow" panose="020B0606020202030204" pitchFamily="34" charset="0"/>
              </a:rPr>
              <a:t>Singh</a:t>
            </a:r>
            <a:r>
              <a:rPr lang="et-EE" sz="1000" dirty="0" smtClean="0">
                <a:latin typeface="Arial Narrow" panose="020B0606020202030204" pitchFamily="34" charset="0"/>
              </a:rPr>
              <a:t>,  </a:t>
            </a:r>
            <a:r>
              <a:rPr lang="et-EE" sz="1000" dirty="0" err="1" smtClean="0">
                <a:latin typeface="Arial Narrow" panose="020B0606020202030204" pitchFamily="34" charset="0"/>
              </a:rPr>
              <a:t>Mains</a:t>
            </a:r>
            <a:r>
              <a:rPr lang="et-EE" sz="1000" dirty="0" smtClean="0">
                <a:latin typeface="Arial Narrow" panose="020B0606020202030204" pitchFamily="34" charset="0"/>
              </a:rPr>
              <a:t>  ja  </a:t>
            </a:r>
            <a:r>
              <a:rPr lang="et-EE" sz="1000" dirty="0" err="1" smtClean="0">
                <a:latin typeface="Arial Narrow" panose="020B0606020202030204" pitchFamily="34" charset="0"/>
              </a:rPr>
              <a:t>Lackan</a:t>
            </a:r>
            <a:r>
              <a:rPr lang="et-EE" sz="1000" dirty="0" smtClean="0">
                <a:latin typeface="Arial Narrow" panose="020B0606020202030204" pitchFamily="34" charset="0"/>
              </a:rPr>
              <a:t>  2010)</a:t>
            </a:r>
            <a:endParaRPr lang="et-EE" sz="1000" dirty="0">
              <a:latin typeface="Arial Narrow" panose="020B0606020202030204" pitchFamily="34" charset="0"/>
            </a:endParaRPr>
          </a:p>
        </p:txBody>
      </p:sp>
      <p:pic>
        <p:nvPicPr>
          <p:cNvPr id="7" name="Picture 6"/>
          <p:cNvPicPr>
            <a:picLocks noChangeAspect="1"/>
          </p:cNvPicPr>
          <p:nvPr/>
        </p:nvPicPr>
        <p:blipFill>
          <a:blip r:embed="rId3"/>
          <a:stretch>
            <a:fillRect/>
          </a:stretch>
        </p:blipFill>
        <p:spPr>
          <a:xfrm>
            <a:off x="10957734" y="184519"/>
            <a:ext cx="1129335" cy="970033"/>
          </a:xfrm>
          <a:prstGeom prst="rect">
            <a:avLst/>
          </a:prstGeom>
        </p:spPr>
      </p:pic>
    </p:spTree>
    <p:extLst>
      <p:ext uri="{BB962C8B-B14F-4D97-AF65-F5344CB8AC3E}">
        <p14:creationId xmlns:p14="http://schemas.microsoft.com/office/powerpoint/2010/main" val="2395352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Kliiniline õendusabi</a:t>
            </a:r>
            <a:endParaRPr lang="et-EE" dirty="0"/>
          </a:p>
        </p:txBody>
      </p:sp>
      <p:sp>
        <p:nvSpPr>
          <p:cNvPr id="4" name="Text Placeholder 3"/>
          <p:cNvSpPr>
            <a:spLocks noGrp="1"/>
          </p:cNvSpPr>
          <p:nvPr>
            <p:ph type="body" sz="quarter" idx="13"/>
          </p:nvPr>
        </p:nvSpPr>
        <p:spPr>
          <a:xfrm>
            <a:off x="876299" y="1783830"/>
            <a:ext cx="10515601" cy="3924820"/>
          </a:xfrm>
        </p:spPr>
        <p:txBody>
          <a:bodyPr/>
          <a:lstStyle/>
          <a:p>
            <a:r>
              <a:rPr lang="et-EE" sz="2400" dirty="0">
                <a:latin typeface="Arial Narrow" panose="020B0606020202030204" pitchFamily="34" charset="0"/>
              </a:rPr>
              <a:t>Kliiniline õendusabi </a:t>
            </a:r>
            <a:r>
              <a:rPr lang="et-EE" sz="2400" dirty="0" smtClean="0">
                <a:latin typeface="Arial Narrow" panose="020B0606020202030204" pitchFamily="34" charset="0"/>
              </a:rPr>
              <a:t>tugineb järgmistele põhimõistetele:</a:t>
            </a:r>
          </a:p>
          <a:p>
            <a:endParaRPr lang="et-EE" sz="2400" dirty="0" smtClean="0">
              <a:latin typeface="Arial Narrow" panose="020B0606020202030204" pitchFamily="34" charset="0"/>
            </a:endParaRPr>
          </a:p>
          <a:p>
            <a:pPr marL="342900" indent="-342900">
              <a:buFont typeface="Arial" panose="020B0604020202020204" pitchFamily="34" charset="0"/>
              <a:buChar char="•"/>
            </a:pPr>
            <a:r>
              <a:rPr lang="et-EE" sz="2400" b="1" dirty="0" smtClean="0">
                <a:latin typeface="Arial Narrow" panose="020B0606020202030204" pitchFamily="34" charset="0"/>
              </a:rPr>
              <a:t>õendusprotsess </a:t>
            </a:r>
          </a:p>
          <a:p>
            <a:pPr marL="342900" indent="-342900">
              <a:buFont typeface="Arial" panose="020B0604020202020204" pitchFamily="34" charset="0"/>
              <a:buChar char="•"/>
            </a:pPr>
            <a:r>
              <a:rPr lang="et-EE" sz="2400" b="1" dirty="0" smtClean="0">
                <a:latin typeface="Arial Narrow" panose="020B0606020202030204" pitchFamily="34" charset="0"/>
              </a:rPr>
              <a:t>õenduse autonoomia </a:t>
            </a:r>
          </a:p>
          <a:p>
            <a:pPr marL="342900" indent="-342900">
              <a:buFont typeface="Arial" panose="020B0604020202020204" pitchFamily="34" charset="0"/>
              <a:buChar char="•"/>
            </a:pPr>
            <a:r>
              <a:rPr lang="et-EE" sz="2400" b="1" dirty="0" smtClean="0">
                <a:latin typeface="Arial Narrow" panose="020B0606020202030204" pitchFamily="34" charset="0"/>
              </a:rPr>
              <a:t>õendusabi kvaliteet</a:t>
            </a:r>
          </a:p>
          <a:p>
            <a:pPr marL="342900" indent="-342900">
              <a:buFont typeface="Arial" panose="020B0604020202020204" pitchFamily="34" charset="0"/>
              <a:buChar char="•"/>
            </a:pPr>
            <a:r>
              <a:rPr lang="et-EE" sz="2400" b="1" dirty="0" smtClean="0">
                <a:latin typeface="Arial Narrow" panose="020B0606020202030204" pitchFamily="34" charset="0"/>
              </a:rPr>
              <a:t>tõenduspõhine </a:t>
            </a:r>
            <a:r>
              <a:rPr lang="et-EE" sz="2400" b="1" dirty="0">
                <a:latin typeface="Arial Narrow" panose="020B0606020202030204" pitchFamily="34" charset="0"/>
              </a:rPr>
              <a:t>praktika </a:t>
            </a:r>
            <a:endParaRPr lang="et-EE" sz="2400" b="1" dirty="0" smtClean="0">
              <a:latin typeface="Arial Narrow" panose="020B0606020202030204" pitchFamily="34" charset="0"/>
            </a:endParaRPr>
          </a:p>
          <a:p>
            <a:endParaRPr lang="et-EE" sz="2400" dirty="0">
              <a:latin typeface="Arial Narrow" panose="020B0606020202030204" pitchFamily="34" charset="0"/>
            </a:endParaRPr>
          </a:p>
          <a:p>
            <a:r>
              <a:rPr lang="et-EE" sz="2400" dirty="0" smtClean="0">
                <a:latin typeface="Arial Narrow" panose="020B0606020202030204" pitchFamily="34" charset="0"/>
              </a:rPr>
              <a:t>kõike </a:t>
            </a:r>
            <a:r>
              <a:rPr lang="et-EE" sz="2400" dirty="0">
                <a:latin typeface="Arial Narrow" panose="020B0606020202030204" pitchFamily="34" charset="0"/>
              </a:rPr>
              <a:t>eeltoodut saab käsitleda seotuna </a:t>
            </a:r>
            <a:r>
              <a:rPr lang="et-EE" sz="2400" b="1" dirty="0">
                <a:latin typeface="Arial Narrow" panose="020B0606020202030204" pitchFamily="34" charset="0"/>
              </a:rPr>
              <a:t>NANDA  I, </a:t>
            </a:r>
            <a:r>
              <a:rPr lang="et-EE" sz="2400" b="1" dirty="0" err="1">
                <a:latin typeface="Arial Narrow" panose="020B0606020202030204" pitchFamily="34" charset="0"/>
              </a:rPr>
              <a:t>NOCi</a:t>
            </a:r>
            <a:r>
              <a:rPr lang="et-EE" sz="2400" b="1" dirty="0">
                <a:latin typeface="Arial Narrow" panose="020B0606020202030204" pitchFamily="34" charset="0"/>
              </a:rPr>
              <a:t> ja </a:t>
            </a:r>
            <a:r>
              <a:rPr lang="et-EE" sz="2400" b="1" dirty="0" err="1">
                <a:latin typeface="Arial Narrow" panose="020B0606020202030204" pitchFamily="34" charset="0"/>
              </a:rPr>
              <a:t>NICi</a:t>
            </a:r>
            <a:r>
              <a:rPr lang="et-EE" sz="2400" b="1" dirty="0">
                <a:latin typeface="Arial Narrow" panose="020B0606020202030204" pitchFamily="34" charset="0"/>
              </a:rPr>
              <a:t> </a:t>
            </a:r>
            <a:r>
              <a:rPr lang="et-EE" sz="2400" dirty="0">
                <a:latin typeface="Arial Narrow" panose="020B0606020202030204" pitchFamily="34" charset="0"/>
              </a:rPr>
              <a:t>taksonoomiaga. </a:t>
            </a:r>
          </a:p>
        </p:txBody>
      </p:sp>
      <p:sp>
        <p:nvSpPr>
          <p:cNvPr id="5" name="Slide Number Placeholder 4"/>
          <p:cNvSpPr>
            <a:spLocks noGrp="1"/>
          </p:cNvSpPr>
          <p:nvPr>
            <p:ph type="sldNum" sz="quarter" idx="14"/>
          </p:nvPr>
        </p:nvSpPr>
        <p:spPr/>
        <p:txBody>
          <a:bodyPr/>
          <a:lstStyle/>
          <a:p>
            <a:fld id="{5760EBB3-55F0-45B9-956F-2DDC0B93B6D0}" type="slidenum">
              <a:rPr lang="ru-RU" smtClean="0"/>
              <a:pPr/>
              <a:t>9</a:t>
            </a:fld>
            <a:endParaRPr lang="ru-RU" dirty="0"/>
          </a:p>
        </p:txBody>
      </p:sp>
      <p:pic>
        <p:nvPicPr>
          <p:cNvPr id="6" name="Picture 5"/>
          <p:cNvPicPr>
            <a:picLocks noChangeAspect="1"/>
          </p:cNvPicPr>
          <p:nvPr/>
        </p:nvPicPr>
        <p:blipFill>
          <a:blip r:embed="rId3"/>
          <a:stretch>
            <a:fillRect/>
          </a:stretch>
        </p:blipFill>
        <p:spPr>
          <a:xfrm>
            <a:off x="10957734" y="184519"/>
            <a:ext cx="1129335" cy="970033"/>
          </a:xfrm>
          <a:prstGeom prst="rect">
            <a:avLst/>
          </a:prstGeom>
        </p:spPr>
      </p:pic>
    </p:spTree>
    <p:extLst>
      <p:ext uri="{BB962C8B-B14F-4D97-AF65-F5344CB8AC3E}">
        <p14:creationId xmlns:p14="http://schemas.microsoft.com/office/powerpoint/2010/main" val="23122932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4"/>
</p:tagLst>
</file>

<file path=ppt/tags/tag2.xml><?xml version="1.0" encoding="utf-8"?>
<p:tagLst xmlns:a="http://schemas.openxmlformats.org/drawingml/2006/main" xmlns:r="http://schemas.openxmlformats.org/officeDocument/2006/relationships" xmlns:p="http://schemas.openxmlformats.org/presentationml/2006/main">
  <p:tag name="SHAPE_LOCKS" val="1"/>
</p:tagLst>
</file>

<file path=ppt/theme/theme1.xml><?xml version="1.0" encoding="utf-8"?>
<a:theme xmlns:a="http://schemas.openxmlformats.org/drawingml/2006/main" name="Regionaalhaigl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400"/>
          </a:lnSpc>
          <a:defRPr sz="1900" b="1" kern="1000" baseline="0" dirty="0" err="1" smtClean="0">
            <a:solidFill>
              <a:schemeClr val="tx1"/>
            </a:solidFill>
          </a:defRPr>
        </a:defPPr>
      </a:lstStyle>
    </a:txDef>
  </a:objectDefaults>
  <a:extraClrSchemeLst/>
  <a:extLst>
    <a:ext uri="{05A4C25C-085E-4340-85A3-A5531E510DB2}">
      <thm15:themeFamily xmlns:thm15="http://schemas.microsoft.com/office/thememl/2012/main" name="Presentation1" id="{5C95E7CE-26FF-4514-B147-8EEFE37807FD}" vid="{E7673AAA-65F2-487B-BC3E-4A7E71442F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9685.perh</Template>
  <TotalTime>1702</TotalTime>
  <Words>1481</Words>
  <Application>Microsoft Office PowerPoint</Application>
  <PresentationFormat>Widescreen</PresentationFormat>
  <Paragraphs>191</Paragraphs>
  <Slides>17</Slides>
  <Notes>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Britannic Bold</vt:lpstr>
      <vt:lpstr>Calibri</vt:lpstr>
      <vt:lpstr>Calibri Light</vt:lpstr>
      <vt:lpstr>Regionaalhaigla</vt:lpstr>
      <vt:lpstr>PowerPoint Presentation</vt:lpstr>
      <vt:lpstr>Eile…</vt:lpstr>
      <vt:lpstr>Täna…</vt:lpstr>
      <vt:lpstr>Homme…</vt:lpstr>
      <vt:lpstr>Ülehomme…</vt:lpstr>
      <vt:lpstr>Stopp, tuleks paar sammu tagasi…</vt:lpstr>
      <vt:lpstr>Õendusjuhtidele esmatähtsad uurimisvaldkonnad</vt:lpstr>
      <vt:lpstr>Õendusjuht kui juhendaja…</vt:lpstr>
      <vt:lpstr>Kliiniline õendusabi</vt:lpstr>
      <vt:lpstr>Õendusjuhi käitumise kolmikmudel </vt:lpstr>
      <vt:lpstr>PowerPoint Presentation</vt:lpstr>
      <vt:lpstr>PowerPoint Presentation</vt:lpstr>
      <vt:lpstr>PowerPoint Presentation</vt:lpstr>
      <vt:lpstr>PowerPoint Presentation</vt:lpstr>
      <vt:lpstr>PowerPoint Presentation</vt:lpstr>
      <vt:lpstr>Näide: RHK10 K35-K38 Morbi appendicis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Aleksei Gaidajenko - PERH</dc:creator>
  <cp:lastModifiedBy>Aleksei Gaidajenko - PERH</cp:lastModifiedBy>
  <cp:revision>41</cp:revision>
  <dcterms:created xsi:type="dcterms:W3CDTF">2016-11-16T09:02:19Z</dcterms:created>
  <dcterms:modified xsi:type="dcterms:W3CDTF">2016-11-17T19:31:09Z</dcterms:modified>
</cp:coreProperties>
</file>